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4"/>
  </p:notesMasterIdLst>
  <p:sldIdLst>
    <p:sldId id="256" r:id="rId2"/>
    <p:sldId id="257" r:id="rId3"/>
    <p:sldId id="258" r:id="rId4"/>
    <p:sldId id="267" r:id="rId5"/>
    <p:sldId id="259" r:id="rId6"/>
    <p:sldId id="260" r:id="rId7"/>
    <p:sldId id="261" r:id="rId8"/>
    <p:sldId id="262" r:id="rId9"/>
    <p:sldId id="263" r:id="rId10"/>
    <p:sldId id="264" r:id="rId11"/>
    <p:sldId id="265" r:id="rId12"/>
    <p:sldId id="266"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822"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a9f71f48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ea9f71f48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a9f71f48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ea9f71f48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a9f71f48b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ea9f71f48b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ea9f71f4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ea9f71f4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ea9f71f48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ea9f71f48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ea9f71f48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ea9f71f48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600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a9f71f48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ea9f71f4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a9f71f48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ea9f71f48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a9f71f48b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ea9f71f48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a9f71f48b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ea9f71f48b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a9f71f48b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ea9f71f48b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p30"/>
          <p:cNvSpPr txBox="1">
            <a:spLocks noGrp="1"/>
          </p:cNvSpPr>
          <p:nvPr>
            <p:ph type="ctrTitle"/>
          </p:nvPr>
        </p:nvSpPr>
        <p:spPr>
          <a:xfrm>
            <a:off x="2690037" y="1828800"/>
            <a:ext cx="6223693" cy="2274914"/>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s-ES" sz="3000" b="1" dirty="0">
                <a:effectLst/>
                <a:latin typeface="Arial" panose="020B0604020202020204" pitchFamily="34" charset="0"/>
                <a:ea typeface="Calibri" panose="020F0502020204030204" pitchFamily="34" charset="0"/>
              </a:rPr>
              <a:t>Análisis a los estados financieros periodos 2019 y 2020 de la empresa Distribuidora Ventas Éxito Barranqueño.</a:t>
            </a:r>
            <a:endParaRPr sz="3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Google Shape;168;p38"/>
          <p:cNvSpPr txBox="1">
            <a:spLocks noGrp="1"/>
          </p:cNvSpPr>
          <p:nvPr>
            <p:ph type="title"/>
          </p:nvPr>
        </p:nvSpPr>
        <p:spPr>
          <a:xfrm>
            <a:off x="2730450" y="253779"/>
            <a:ext cx="3141540" cy="407233"/>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SzPts val="990"/>
              <a:buNone/>
            </a:pPr>
            <a:r>
              <a:rPr lang="es-419" sz="1920" b="1" dirty="0"/>
              <a:t>CONCLUSIONES</a:t>
            </a:r>
            <a:endParaRPr sz="1920" b="1" dirty="0"/>
          </a:p>
        </p:txBody>
      </p:sp>
      <p:sp>
        <p:nvSpPr>
          <p:cNvPr id="169" name="Google Shape;169;p38"/>
          <p:cNvSpPr txBox="1"/>
          <p:nvPr/>
        </p:nvSpPr>
        <p:spPr>
          <a:xfrm>
            <a:off x="2481150" y="2099375"/>
            <a:ext cx="4181700"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200" b="1" dirty="0">
              <a:solidFill>
                <a:srgbClr val="EB220C"/>
              </a:solidFill>
            </a:endParaRPr>
          </a:p>
        </p:txBody>
      </p:sp>
      <p:sp>
        <p:nvSpPr>
          <p:cNvPr id="9" name="CuadroTexto 8">
            <a:extLst>
              <a:ext uri="{FF2B5EF4-FFF2-40B4-BE49-F238E27FC236}">
                <a16:creationId xmlns:a16="http://schemas.microsoft.com/office/drawing/2014/main" id="{350E933B-1CC0-4F62-9477-16E72FEA202C}"/>
              </a:ext>
            </a:extLst>
          </p:cNvPr>
          <p:cNvSpPr txBox="1"/>
          <p:nvPr/>
        </p:nvSpPr>
        <p:spPr>
          <a:xfrm>
            <a:off x="647640" y="1288973"/>
            <a:ext cx="7879415" cy="3323987"/>
          </a:xfrm>
          <a:prstGeom prst="rect">
            <a:avLst/>
          </a:prstGeom>
          <a:noFill/>
        </p:spPr>
        <p:txBody>
          <a:bodyPr wrap="square">
            <a:spAutoFit/>
          </a:bodyPr>
          <a:lstStyle/>
          <a:p>
            <a:r>
              <a:rPr lang="es-ES" dirty="0"/>
              <a:t>El trabajo realizado arrojo las siguientes conclusiones:</a:t>
            </a:r>
          </a:p>
          <a:p>
            <a:endParaRPr lang="es-ES" dirty="0"/>
          </a:p>
          <a:p>
            <a:r>
              <a:rPr lang="es-ES" dirty="0"/>
              <a:t>•La empresa presento unas variaciones horizontales significativas en cuanto al balance general, una de ellas es el efectivo que para el año 2018 tuvo disminución de -73,51</a:t>
            </a:r>
            <a:r>
              <a:rPr lang="es-ES" dirty="0" smtClean="0"/>
              <a:t>%.</a:t>
            </a:r>
          </a:p>
          <a:p>
            <a:endParaRPr lang="es-ES" dirty="0"/>
          </a:p>
          <a:p>
            <a:r>
              <a:rPr lang="es-ES" dirty="0"/>
              <a:t>•Se observó que el inventario es la cuenta más representativa de la empresa representado por un 54% del total de activos, esto se debe a su actividad comercial que es la compra y venta de productos </a:t>
            </a:r>
            <a:r>
              <a:rPr lang="es-ES" dirty="0" smtClean="0"/>
              <a:t>masivos</a:t>
            </a:r>
          </a:p>
          <a:p>
            <a:endParaRPr lang="es-ES" dirty="0"/>
          </a:p>
          <a:p>
            <a:r>
              <a:rPr lang="es-ES" dirty="0"/>
              <a:t>•La empresa no presento depreciación acumulada en los dos últimos años, a pesar de que dentro de sus activos fijos posee edificios, muebles y enseres, vehículos representado un 34% del activo total</a:t>
            </a:r>
            <a:r>
              <a:rPr lang="es-ES" dirty="0" smtClean="0"/>
              <a:t>.</a:t>
            </a:r>
          </a:p>
          <a:p>
            <a:endParaRPr lang="es-ES" dirty="0"/>
          </a:p>
          <a:p>
            <a:r>
              <a:rPr lang="es-ES" dirty="0"/>
              <a:t>•Se refleja un valor muy alto en los costos operacionales comparado con el valor total de las ventas; dejando así un bajo margen de utilidad.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Google Shape;174;p39"/>
          <p:cNvSpPr txBox="1">
            <a:spLocks noGrp="1"/>
          </p:cNvSpPr>
          <p:nvPr>
            <p:ph type="title"/>
          </p:nvPr>
        </p:nvSpPr>
        <p:spPr>
          <a:xfrm>
            <a:off x="2872061" y="341914"/>
            <a:ext cx="36831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s-419" sz="1920" b="1" dirty="0"/>
              <a:t>BIBLIOGRAFÍA</a:t>
            </a:r>
            <a:endParaRPr sz="1920" b="1" dirty="0"/>
          </a:p>
        </p:txBody>
      </p:sp>
      <p:sp>
        <p:nvSpPr>
          <p:cNvPr id="7" name="CuadroTexto 6">
            <a:extLst>
              <a:ext uri="{FF2B5EF4-FFF2-40B4-BE49-F238E27FC236}">
                <a16:creationId xmlns:a16="http://schemas.microsoft.com/office/drawing/2014/main" id="{00A554F0-DC59-4FB7-996F-331BD51296F5}"/>
              </a:ext>
            </a:extLst>
          </p:cNvPr>
          <p:cNvSpPr txBox="1"/>
          <p:nvPr/>
        </p:nvSpPr>
        <p:spPr>
          <a:xfrm>
            <a:off x="574157" y="1112917"/>
            <a:ext cx="8030016" cy="3139321"/>
          </a:xfrm>
          <a:prstGeom prst="rect">
            <a:avLst/>
          </a:prstGeom>
          <a:noFill/>
        </p:spPr>
        <p:txBody>
          <a:bodyPr wrap="square">
            <a:spAutoFit/>
          </a:bodyPr>
          <a:lstStyle/>
          <a:p>
            <a:pPr algn="just"/>
            <a:r>
              <a:rPr lang="es-ES" sz="1800" dirty="0"/>
              <a:t>González González, P. (2010). Fuentes de información, indicadores y herramientas más usadas por gerentes de Mi pyme en Cali, Colombia. Contaduría y Administración, 27</a:t>
            </a:r>
            <a:r>
              <a:rPr lang="es-ES" sz="1800" dirty="0" smtClean="0"/>
              <a:t>.</a:t>
            </a:r>
          </a:p>
          <a:p>
            <a:pPr algn="just"/>
            <a:endParaRPr lang="es-ES" sz="1800" dirty="0"/>
          </a:p>
          <a:p>
            <a:pPr algn="just"/>
            <a:r>
              <a:rPr lang="es-ES" sz="1800" dirty="0"/>
              <a:t>Hurtado. (2010). Gerencia y Gestión. Universidad Libre de Colombia.</a:t>
            </a:r>
          </a:p>
          <a:p>
            <a:pPr algn="just"/>
            <a:r>
              <a:rPr lang="es-ES" sz="1800" dirty="0"/>
              <a:t>Ibarra Mares, A. (septiembre de 2006). Una perspectiva sobre la evolución en la utilización de las razones financieras o ratios. Una perspectiva sobre la evolución en la utilización de las razones financieras o ratios</a:t>
            </a:r>
            <a:r>
              <a:rPr lang="es-ES" sz="1800" dirty="0" smtClean="0"/>
              <a:t>.</a:t>
            </a:r>
          </a:p>
          <a:p>
            <a:pPr algn="just"/>
            <a:endParaRPr lang="es-ES" sz="1800" dirty="0"/>
          </a:p>
          <a:p>
            <a:pPr algn="just"/>
            <a:r>
              <a:rPr lang="es-ES" sz="1800" dirty="0"/>
              <a:t>Mares, A. I. (2009). Antecedentes Sobre El Análisis Financiero Univariable, Bivariable Y Multivariable. eumed.net.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sp>
        <p:nvSpPr>
          <p:cNvPr id="180" name="Google Shape;180;p40"/>
          <p:cNvSpPr txBox="1">
            <a:spLocks noGrp="1"/>
          </p:cNvSpPr>
          <p:nvPr>
            <p:ph type="ctrTitle"/>
          </p:nvPr>
        </p:nvSpPr>
        <p:spPr>
          <a:xfrm>
            <a:off x="5373625" y="1762800"/>
            <a:ext cx="3146700" cy="16179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s-419" b="1"/>
              <a:t>GRACIAS!</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Google Shape;128;p31"/>
          <p:cNvSpPr txBox="1">
            <a:spLocks noGrp="1"/>
          </p:cNvSpPr>
          <p:nvPr>
            <p:ph type="body" idx="1"/>
          </p:nvPr>
        </p:nvSpPr>
        <p:spPr>
          <a:xfrm>
            <a:off x="1726521" y="2157080"/>
            <a:ext cx="6945600" cy="1776966"/>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EB220C"/>
              </a:buClr>
              <a:buSzPts val="2000"/>
              <a:buFont typeface="Arial"/>
              <a:buNone/>
            </a:pPr>
            <a:endParaRPr lang="es-419" sz="2000" b="1" dirty="0">
              <a:solidFill>
                <a:srgbClr val="EB220C"/>
              </a:solidFill>
            </a:endParaRPr>
          </a:p>
          <a:p>
            <a:pPr marL="0" lvl="0" indent="0" algn="ctr" rtl="0">
              <a:lnSpc>
                <a:spcPct val="100000"/>
              </a:lnSpc>
              <a:spcBef>
                <a:spcPts val="0"/>
              </a:spcBef>
              <a:spcAft>
                <a:spcPts val="0"/>
              </a:spcAft>
              <a:buClr>
                <a:srgbClr val="EB220C"/>
              </a:buClr>
              <a:buSzPts val="2000"/>
              <a:buFont typeface="Arial"/>
              <a:buNone/>
            </a:pPr>
            <a:r>
              <a:rPr lang="es-ES" sz="2000" dirty="0">
                <a:solidFill>
                  <a:schemeClr val="dk1"/>
                </a:solidFill>
              </a:rPr>
              <a:t>KAROL VANESA BENITEZ RAMOS</a:t>
            </a:r>
          </a:p>
          <a:p>
            <a:pPr marL="0" lvl="0" indent="0" algn="ctr" rtl="0">
              <a:lnSpc>
                <a:spcPct val="100000"/>
              </a:lnSpc>
              <a:spcBef>
                <a:spcPts val="0"/>
              </a:spcBef>
              <a:spcAft>
                <a:spcPts val="0"/>
              </a:spcAft>
              <a:buClr>
                <a:srgbClr val="EB220C"/>
              </a:buClr>
              <a:buSzPts val="2000"/>
              <a:buFont typeface="Arial"/>
              <a:buNone/>
            </a:pPr>
            <a:r>
              <a:rPr lang="es-ES" sz="2000" dirty="0">
                <a:solidFill>
                  <a:schemeClr val="dk1"/>
                </a:solidFill>
              </a:rPr>
              <a:t>FABIAN DARIO GUTIERREZ HERNANDEZ</a:t>
            </a:r>
          </a:p>
          <a:p>
            <a:pPr marL="0" lvl="0" indent="0" algn="ctr" rtl="0">
              <a:lnSpc>
                <a:spcPct val="100000"/>
              </a:lnSpc>
              <a:spcBef>
                <a:spcPts val="0"/>
              </a:spcBef>
              <a:spcAft>
                <a:spcPts val="0"/>
              </a:spcAft>
              <a:buClr>
                <a:srgbClr val="EB220C"/>
              </a:buClr>
              <a:buSzPts val="2000"/>
              <a:buFont typeface="Arial"/>
              <a:buNone/>
            </a:pPr>
            <a:r>
              <a:rPr lang="es-ES" sz="2000" dirty="0">
                <a:solidFill>
                  <a:schemeClr val="dk1"/>
                </a:solidFill>
              </a:rPr>
              <a:t>UNIDADES TECNOLOGICAS DE SANTANDER</a:t>
            </a:r>
          </a:p>
          <a:p>
            <a:pPr marL="0" lvl="0" indent="0" algn="ctr" rtl="0">
              <a:lnSpc>
                <a:spcPct val="100000"/>
              </a:lnSpc>
              <a:spcBef>
                <a:spcPts val="0"/>
              </a:spcBef>
              <a:spcAft>
                <a:spcPts val="0"/>
              </a:spcAft>
              <a:buClr>
                <a:srgbClr val="EB220C"/>
              </a:buClr>
              <a:buSzPts val="2000"/>
              <a:buFont typeface="Arial"/>
              <a:buNone/>
            </a:pPr>
            <a:r>
              <a:rPr lang="es-ES" sz="2000" b="1" dirty="0">
                <a:solidFill>
                  <a:schemeClr val="dk1"/>
                </a:solidFill>
              </a:rPr>
              <a:t>GRUPO DE INVESTIGACION: </a:t>
            </a:r>
            <a:r>
              <a:rPr lang="es-ES" sz="2000" dirty="0">
                <a:solidFill>
                  <a:schemeClr val="dk1"/>
                </a:solidFill>
              </a:rPr>
              <a:t>GICOFI</a:t>
            </a:r>
            <a:endParaRPr sz="2000" dirty="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133" name="Google Shape;133;p32"/>
          <p:cNvSpPr txBox="1">
            <a:spLocks noGrp="1"/>
          </p:cNvSpPr>
          <p:nvPr>
            <p:ph type="title"/>
          </p:nvPr>
        </p:nvSpPr>
        <p:spPr>
          <a:xfrm>
            <a:off x="1262265" y="760164"/>
            <a:ext cx="7088522" cy="3988106"/>
          </a:xfrm>
          <a:prstGeom prst="rect">
            <a:avLst/>
          </a:prstGeom>
        </p:spPr>
        <p:txBody>
          <a:bodyPr spcFirstLastPara="1" wrap="square" lIns="91425" tIns="91425" rIns="91425" bIns="91425" anchor="t" anchorCtr="0">
            <a:normAutofit/>
          </a:bodyPr>
          <a:lstStyle/>
          <a:p>
            <a:pPr algn="just"/>
            <a:r>
              <a:rPr lang="es-ES" sz="2000" b="1" i="0" u="none" strike="noStrike" baseline="0" dirty="0">
                <a:solidFill>
                  <a:srgbClr val="000000"/>
                </a:solidFill>
                <a:latin typeface="Arial" panose="020B0604020202020204" pitchFamily="34" charset="0"/>
              </a:rPr>
              <a:t>RESUMEN</a:t>
            </a:r>
            <a:r>
              <a:rPr lang="es-ES" sz="2000" b="0" i="0" u="none" strike="noStrike" baseline="0" dirty="0">
                <a:solidFill>
                  <a:srgbClr val="000000"/>
                </a:solidFill>
                <a:latin typeface="Arial" panose="020B0604020202020204" pitchFamily="34" charset="0"/>
              </a:rPr>
              <a:t/>
            </a:r>
            <a:br>
              <a:rPr lang="es-ES" sz="2000" b="0" i="0" u="none" strike="noStrike" baseline="0" dirty="0">
                <a:solidFill>
                  <a:srgbClr val="000000"/>
                </a:solidFill>
                <a:latin typeface="Arial" panose="020B0604020202020204" pitchFamily="34" charset="0"/>
              </a:rPr>
            </a:br>
            <a:r>
              <a:rPr lang="es-ES" sz="2000" b="0" i="0" u="none" strike="noStrike" baseline="0" dirty="0">
                <a:solidFill>
                  <a:srgbClr val="000000"/>
                </a:solidFill>
                <a:latin typeface="Arial" panose="020B0604020202020204" pitchFamily="34" charset="0"/>
              </a:rPr>
              <a:t/>
            </a:r>
            <a:br>
              <a:rPr lang="es-ES" sz="2000" b="0" i="0" u="none" strike="noStrike" baseline="0" dirty="0">
                <a:solidFill>
                  <a:srgbClr val="000000"/>
                </a:solidFill>
                <a:latin typeface="Arial" panose="020B0604020202020204" pitchFamily="34" charset="0"/>
              </a:rPr>
            </a:br>
            <a:r>
              <a:rPr lang="es-ES" sz="2000" b="0" i="0" u="none" strike="noStrike" baseline="0" dirty="0">
                <a:solidFill>
                  <a:srgbClr val="000000"/>
                </a:solidFill>
                <a:latin typeface="Arial" panose="020B0604020202020204" pitchFamily="34" charset="0"/>
              </a:rPr>
              <a:t>Este proyecto tiene como objetivo principal realizar un análisis financiero en la Distribuidora Ventas Éxito Barranqueño. Para su desarrollo se utiliza una metodología de tipo descriptiva</a:t>
            </a:r>
            <a:r>
              <a:rPr lang="es-ES" sz="2000" b="0" i="0" u="none" strike="noStrike" baseline="0" dirty="0" smtClean="0">
                <a:solidFill>
                  <a:srgbClr val="000000"/>
                </a:solidFill>
                <a:latin typeface="Arial" panose="020B0604020202020204" pitchFamily="34" charset="0"/>
              </a:rPr>
              <a:t>, </a:t>
            </a:r>
            <a:r>
              <a:rPr lang="es-ES" sz="2000" b="0" i="0" u="none" strike="noStrike" baseline="0" dirty="0">
                <a:solidFill>
                  <a:srgbClr val="000000"/>
                </a:solidFill>
                <a:latin typeface="Arial" panose="020B0604020202020204" pitchFamily="34" charset="0"/>
              </a:rPr>
              <a:t>tomando como base los estados financieros de los años </a:t>
            </a:r>
            <a:r>
              <a:rPr lang="es-ES" sz="2000" b="0" i="0" u="none" strike="noStrike" baseline="0" dirty="0" smtClean="0">
                <a:solidFill>
                  <a:srgbClr val="000000"/>
                </a:solidFill>
                <a:latin typeface="Arial" panose="020B0604020202020204" pitchFamily="34" charset="0"/>
              </a:rPr>
              <a:t>2019 </a:t>
            </a:r>
            <a:r>
              <a:rPr lang="es-ES" sz="2000" b="0" i="0" u="none" strike="noStrike" baseline="0" dirty="0">
                <a:solidFill>
                  <a:srgbClr val="000000"/>
                </a:solidFill>
                <a:latin typeface="Arial" panose="020B0604020202020204" pitchFamily="34" charset="0"/>
              </a:rPr>
              <a:t>y </a:t>
            </a:r>
            <a:r>
              <a:rPr lang="es-ES" sz="2000" b="0" i="0" u="none" strike="noStrike" baseline="0" dirty="0" smtClean="0">
                <a:solidFill>
                  <a:srgbClr val="000000"/>
                </a:solidFill>
                <a:latin typeface="Arial" panose="020B0604020202020204" pitchFamily="34" charset="0"/>
              </a:rPr>
              <a:t>2020 </a:t>
            </a:r>
            <a:r>
              <a:rPr lang="es-ES" sz="2000" b="0" i="0" u="none" strike="noStrike" baseline="0" dirty="0">
                <a:solidFill>
                  <a:srgbClr val="000000"/>
                </a:solidFill>
                <a:latin typeface="Arial" panose="020B0604020202020204" pitchFamily="34" charset="0"/>
              </a:rPr>
              <a:t>a los cuales se les aplicarán las razones financieras para medir la rentabilidad de la empresa, su capacidad de pago, endeudamiento y evaluar su liquidez, </a:t>
            </a:r>
            <a:endParaRP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3" name="Título 2">
            <a:extLst>
              <a:ext uri="{FF2B5EF4-FFF2-40B4-BE49-F238E27FC236}">
                <a16:creationId xmlns:a16="http://schemas.microsoft.com/office/drawing/2014/main" id="{6EC5E626-AC47-4751-9E0C-BCE0D2FEAAC9}"/>
              </a:ext>
            </a:extLst>
          </p:cNvPr>
          <p:cNvSpPr>
            <a:spLocks noGrp="1"/>
          </p:cNvSpPr>
          <p:nvPr>
            <p:ph type="title"/>
          </p:nvPr>
        </p:nvSpPr>
        <p:spPr>
          <a:xfrm>
            <a:off x="1133739" y="1013551"/>
            <a:ext cx="6974675" cy="3404213"/>
          </a:xfrm>
        </p:spPr>
        <p:txBody>
          <a:bodyPr>
            <a:normAutofit/>
          </a:bodyPr>
          <a:lstStyle/>
          <a:p>
            <a:pPr algn="just"/>
            <a:r>
              <a:rPr lang="es-ES" sz="1600" b="1" dirty="0" smtClean="0">
                <a:solidFill>
                  <a:srgbClr val="000000"/>
                </a:solidFill>
                <a:latin typeface="Arial" panose="020B0604020202020204" pitchFamily="34" charset="0"/>
              </a:rPr>
              <a:t>RESUMEN</a:t>
            </a:r>
            <a:br>
              <a:rPr lang="es-ES" sz="1600" b="1" dirty="0" smtClean="0">
                <a:solidFill>
                  <a:srgbClr val="000000"/>
                </a:solidFill>
                <a:latin typeface="Arial" panose="020B0604020202020204" pitchFamily="34" charset="0"/>
              </a:rPr>
            </a:br>
            <a:r>
              <a:rPr lang="es-ES" sz="1600" b="0" i="0" u="none" strike="noStrike" baseline="0" dirty="0" smtClean="0">
                <a:solidFill>
                  <a:srgbClr val="000000"/>
                </a:solidFill>
                <a:latin typeface="Arial" panose="020B0604020202020204" pitchFamily="34" charset="0"/>
              </a:rPr>
              <a:t/>
            </a:r>
            <a:br>
              <a:rPr lang="es-ES" sz="1600" b="0" i="0" u="none" strike="noStrike" baseline="0" dirty="0" smtClean="0">
                <a:solidFill>
                  <a:srgbClr val="000000"/>
                </a:solidFill>
                <a:latin typeface="Arial" panose="020B0604020202020204" pitchFamily="34" charset="0"/>
              </a:rPr>
            </a:br>
            <a:r>
              <a:rPr lang="es-ES" sz="1600" b="0" i="0" u="none" strike="noStrike" baseline="0" dirty="0" smtClean="0">
                <a:solidFill>
                  <a:srgbClr val="000000"/>
                </a:solidFill>
                <a:latin typeface="Arial" panose="020B0604020202020204" pitchFamily="34" charset="0"/>
              </a:rPr>
              <a:t>Este </a:t>
            </a:r>
            <a:r>
              <a:rPr lang="es-ES" sz="1600" b="0" i="0" u="none" strike="noStrike" baseline="0" dirty="0">
                <a:solidFill>
                  <a:srgbClr val="000000"/>
                </a:solidFill>
                <a:latin typeface="Arial" panose="020B0604020202020204" pitchFamily="34" charset="0"/>
              </a:rPr>
              <a:t>estudio financiero se complementa con los análisis vertical y horizontal donde se analizarán las cuentas más relevantes de acuerdo a las variaciones que estas presenten, el cálculo del punto de equilibrio y realización de Estado de fuentes y usos; que permita estimar el manejo que se da desde la administración a los recursos que posee la empresa, y su aprovechamiento para la generación de utilidades.</a:t>
            </a:r>
            <a:br>
              <a:rPr lang="es-ES" sz="1600" b="0" i="0" u="none" strike="noStrike" baseline="0" dirty="0">
                <a:solidFill>
                  <a:srgbClr val="000000"/>
                </a:solidFill>
                <a:latin typeface="Arial" panose="020B0604020202020204" pitchFamily="34" charset="0"/>
              </a:rPr>
            </a:br>
            <a:r>
              <a:rPr lang="es-ES" sz="1600" b="0" i="0" u="none" strike="noStrike" baseline="0" dirty="0">
                <a:solidFill>
                  <a:srgbClr val="000000"/>
                </a:solidFill>
                <a:latin typeface="Arial" panose="020B0604020202020204" pitchFamily="34" charset="0"/>
              </a:rPr>
              <a:t/>
            </a:r>
            <a:br>
              <a:rPr lang="es-ES" sz="1600" b="0" i="0" u="none" strike="noStrike" baseline="0" dirty="0">
                <a:solidFill>
                  <a:srgbClr val="000000"/>
                </a:solidFill>
                <a:latin typeface="Arial" panose="020B0604020202020204" pitchFamily="34" charset="0"/>
              </a:rPr>
            </a:br>
            <a:r>
              <a:rPr lang="es-ES" sz="1800" b="1" i="0" u="none" strike="noStrike" baseline="0" dirty="0">
                <a:solidFill>
                  <a:srgbClr val="000000"/>
                </a:solidFill>
                <a:latin typeface="Arial" panose="020B0604020202020204" pitchFamily="34" charset="0"/>
              </a:rPr>
              <a:t>PALABRAS CLAVE</a:t>
            </a:r>
            <a:r>
              <a:rPr lang="es-ES" sz="1800" b="0" i="0" u="none" strike="noStrike" baseline="0" dirty="0">
                <a:solidFill>
                  <a:srgbClr val="000000"/>
                </a:solidFill>
                <a:latin typeface="Arial" panose="020B0604020202020204" pitchFamily="34" charset="0"/>
              </a:rPr>
              <a:t>. Análisis financiero, Endeudamiento, Liquidez, rentabilidad, situación financiera</a:t>
            </a:r>
            <a:endParaRPr lang="es-CO" sz="1600" dirty="0"/>
          </a:p>
        </p:txBody>
      </p:sp>
    </p:spTree>
    <p:extLst>
      <p:ext uri="{BB962C8B-B14F-4D97-AF65-F5344CB8AC3E}">
        <p14:creationId xmlns:p14="http://schemas.microsoft.com/office/powerpoint/2010/main" val="3205479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p:cNvGrpSpPr/>
        <p:nvPr/>
      </p:nvGrpSpPr>
      <p:grpSpPr>
        <a:xfrm>
          <a:off x="0" y="0"/>
          <a:ext cx="0" cy="0"/>
          <a:chOff x="0" y="0"/>
          <a:chExt cx="0" cy="0"/>
        </a:xfrm>
      </p:grpSpPr>
      <p:sp>
        <p:nvSpPr>
          <p:cNvPr id="138" name="Google Shape;138;p33"/>
          <p:cNvSpPr txBox="1">
            <a:spLocks noGrp="1"/>
          </p:cNvSpPr>
          <p:nvPr>
            <p:ph type="title"/>
          </p:nvPr>
        </p:nvSpPr>
        <p:spPr>
          <a:xfrm>
            <a:off x="506300" y="929681"/>
            <a:ext cx="7569064"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s-419" sz="2320" b="1" dirty="0"/>
              <a:t>PLANTEAMIENTO DEL PROBLEMA Y JUSTIFICACIÓN</a:t>
            </a:r>
            <a:endParaRPr sz="2120" b="1" dirty="0"/>
          </a:p>
        </p:txBody>
      </p:sp>
      <p:sp>
        <p:nvSpPr>
          <p:cNvPr id="11" name="CuadroTexto 10">
            <a:extLst>
              <a:ext uri="{FF2B5EF4-FFF2-40B4-BE49-F238E27FC236}">
                <a16:creationId xmlns:a16="http://schemas.microsoft.com/office/drawing/2014/main" id="{B5CB8928-F034-4C8B-8EBC-67AB68226733}"/>
              </a:ext>
            </a:extLst>
          </p:cNvPr>
          <p:cNvSpPr txBox="1"/>
          <p:nvPr/>
        </p:nvSpPr>
        <p:spPr>
          <a:xfrm>
            <a:off x="704603" y="1612550"/>
            <a:ext cx="7536014" cy="2862322"/>
          </a:xfrm>
          <a:prstGeom prst="rect">
            <a:avLst/>
          </a:prstGeom>
          <a:noFill/>
        </p:spPr>
        <p:txBody>
          <a:bodyPr wrap="square">
            <a:spAutoFit/>
          </a:bodyPr>
          <a:lstStyle/>
          <a:p>
            <a:pPr algn="just"/>
            <a:r>
              <a:rPr lang="es-ES" sz="1800" dirty="0" smtClean="0"/>
              <a:t>La Distribuidora Ventas Éxito Barranqueño dedicada a la compra y venta de artículos no cuenta con un análisis financiero real que le permita conocer las condiciones generales de la empresa a nivel financiero, perdiendo competitividad en el mercado y viéndose obligado en últimas instancias a tener una baja rentabilidad, para ello es necesario buscar mecanismos que le permita desarrollar de mejor manera la capacidad de emprender con un plan de toma de decisiones.</a:t>
            </a:r>
          </a:p>
          <a:p>
            <a:pPr algn="just"/>
            <a:r>
              <a:rPr lang="es-ES" sz="1800" dirty="0" smtClean="0"/>
              <a:t>Con </a:t>
            </a:r>
            <a:r>
              <a:rPr lang="es-ES" sz="1800" dirty="0"/>
              <a:t>lo descrito anteriormente surge el siguiente interrogante </a:t>
            </a:r>
            <a:r>
              <a:rPr lang="es-ES" sz="1800" b="1" i="1" u="sng" dirty="0"/>
              <a:t>¿Cuál es la situación financiera actual de la Distribuidora Ventas Éxito Barranqueño en los periodos 2019 y 2020?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p34"/>
          <p:cNvSpPr txBox="1">
            <a:spLocks noGrp="1"/>
          </p:cNvSpPr>
          <p:nvPr>
            <p:ph type="title"/>
          </p:nvPr>
        </p:nvSpPr>
        <p:spPr>
          <a:xfrm>
            <a:off x="3378837" y="474116"/>
            <a:ext cx="23478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s-419" sz="2320" b="1" dirty="0"/>
              <a:t>OBJETIVOS</a:t>
            </a:r>
            <a:endParaRPr sz="2320" b="1" dirty="0"/>
          </a:p>
        </p:txBody>
      </p:sp>
      <p:sp>
        <p:nvSpPr>
          <p:cNvPr id="7" name="CuadroTexto 6">
            <a:extLst>
              <a:ext uri="{FF2B5EF4-FFF2-40B4-BE49-F238E27FC236}">
                <a16:creationId xmlns:a16="http://schemas.microsoft.com/office/drawing/2014/main" id="{FCE1A7DC-23B0-47E4-AF3E-4860BA1A3AA2}"/>
              </a:ext>
            </a:extLst>
          </p:cNvPr>
          <p:cNvSpPr txBox="1"/>
          <p:nvPr/>
        </p:nvSpPr>
        <p:spPr>
          <a:xfrm>
            <a:off x="1002535" y="1046816"/>
            <a:ext cx="7271132" cy="3539430"/>
          </a:xfrm>
          <a:prstGeom prst="rect">
            <a:avLst/>
          </a:prstGeom>
          <a:noFill/>
        </p:spPr>
        <p:txBody>
          <a:bodyPr wrap="square">
            <a:spAutoFit/>
          </a:bodyPr>
          <a:lstStyle/>
          <a:p>
            <a:pPr algn="just"/>
            <a:r>
              <a:rPr lang="es-ES" sz="1600" b="1" dirty="0"/>
              <a:t>OBJETIVO GENERAL</a:t>
            </a:r>
          </a:p>
          <a:p>
            <a:pPr algn="just"/>
            <a:r>
              <a:rPr lang="es-ES" sz="1600" dirty="0"/>
              <a:t>Realizar un análisis de los estados financieros de la empresa Distribuidora Ventas Éxito Barranqueño en el periodo comprendido entre los años 2019 y 2020, donde se establezca su situación económica, mediante la aplicación e interpretación de razones financieras</a:t>
            </a:r>
            <a:r>
              <a:rPr lang="es-ES" sz="1600" dirty="0" smtClean="0"/>
              <a:t>.</a:t>
            </a:r>
          </a:p>
          <a:p>
            <a:pPr algn="just"/>
            <a:endParaRPr lang="es-ES" sz="1600" dirty="0"/>
          </a:p>
          <a:p>
            <a:pPr algn="just"/>
            <a:r>
              <a:rPr lang="es-ES" sz="1600" b="1" dirty="0"/>
              <a:t>OBJETIVOS ESPECÍFICOS</a:t>
            </a:r>
          </a:p>
          <a:p>
            <a:pPr algn="just"/>
            <a:r>
              <a:rPr lang="es-ES" sz="1600" dirty="0"/>
              <a:t>-Aplicar las razones financieras de liquidez endeudamiento, rentabilidad y rotación de la empresa distribuidora ventas éxito barranqueño a los periodos contables 2019 y 2020, para conocer su realidad económica.</a:t>
            </a:r>
          </a:p>
          <a:p>
            <a:pPr algn="just"/>
            <a:r>
              <a:rPr lang="es-ES" sz="1600" dirty="0"/>
              <a:t>-Elaborar un análisis financiero de acuerdo a los resultados del análisis financiero realizado a la empresa distribuidora ventas éxito barranqueño durante los años 2019 y 2020 interpretando los datos de los estados financieros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35"/>
          <p:cNvSpPr txBox="1">
            <a:spLocks noGrp="1"/>
          </p:cNvSpPr>
          <p:nvPr>
            <p:ph type="title"/>
          </p:nvPr>
        </p:nvSpPr>
        <p:spPr>
          <a:xfrm>
            <a:off x="2730450" y="427615"/>
            <a:ext cx="3683100" cy="42299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s-419" sz="1920" b="1" dirty="0"/>
              <a:t>REFERENTE TEÓRICO</a:t>
            </a:r>
            <a:endParaRPr sz="1920" b="1" dirty="0"/>
          </a:p>
        </p:txBody>
      </p:sp>
      <p:sp>
        <p:nvSpPr>
          <p:cNvPr id="151" name="Google Shape;151;p35"/>
          <p:cNvSpPr txBox="1"/>
          <p:nvPr/>
        </p:nvSpPr>
        <p:spPr>
          <a:xfrm>
            <a:off x="702733" y="1299990"/>
            <a:ext cx="7738534" cy="2954625"/>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ES" sz="1800" dirty="0">
                <a:solidFill>
                  <a:schemeClr val="tx1"/>
                </a:solidFill>
              </a:rPr>
              <a:t>El análisis financiero se compone de tres áreas amplias: análisis de la rentabilidad, análisis de riesgos y análisis de las fuentes y la utilización de fondos. </a:t>
            </a:r>
            <a:endParaRPr lang="es-ES" sz="1800" dirty="0" smtClean="0">
              <a:solidFill>
                <a:schemeClr val="tx1"/>
              </a:solidFill>
            </a:endParaRPr>
          </a:p>
          <a:p>
            <a:pPr marL="0" lvl="0" indent="0" algn="just" rtl="0">
              <a:spcBef>
                <a:spcPts val="0"/>
              </a:spcBef>
              <a:spcAft>
                <a:spcPts val="0"/>
              </a:spcAft>
              <a:buNone/>
            </a:pPr>
            <a:endParaRPr lang="es-ES" sz="1800" dirty="0">
              <a:solidFill>
                <a:schemeClr val="tx1"/>
              </a:solidFill>
            </a:endParaRPr>
          </a:p>
          <a:p>
            <a:pPr marL="0" lvl="0" indent="0" algn="just" rtl="0">
              <a:spcBef>
                <a:spcPts val="0"/>
              </a:spcBef>
              <a:spcAft>
                <a:spcPts val="0"/>
              </a:spcAft>
              <a:buNone/>
            </a:pPr>
            <a:r>
              <a:rPr lang="es-ES" sz="1800" dirty="0">
                <a:solidFill>
                  <a:schemeClr val="tx1"/>
                </a:solidFill>
              </a:rPr>
              <a:t>El análisis de la rentabilidad es la evaluación del rendimiento sobre la inversión de una compañía. Se enfoca en las fuentes y los niveles de rentabilidad, e implica la identificación y la medición del impacto de varios generadores de rentabilidad. También incluye la evaluación de las dos fuentes principales de rentabilidad: márgenes (la porción de las ventas no compensada por los costos) y rotación (utilización del capital).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
        <p:nvSpPr>
          <p:cNvPr id="156" name="Google Shape;156;p36"/>
          <p:cNvSpPr txBox="1">
            <a:spLocks noGrp="1"/>
          </p:cNvSpPr>
          <p:nvPr>
            <p:ph type="title"/>
          </p:nvPr>
        </p:nvSpPr>
        <p:spPr>
          <a:xfrm>
            <a:off x="2730450" y="225596"/>
            <a:ext cx="36831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s-419" sz="1920" b="1" dirty="0"/>
              <a:t>METODOLOGÍA</a:t>
            </a:r>
            <a:endParaRPr sz="1920" b="1" dirty="0"/>
          </a:p>
        </p:txBody>
      </p:sp>
      <p:pic>
        <p:nvPicPr>
          <p:cNvPr id="5" name="Imagen 4">
            <a:extLst>
              <a:ext uri="{FF2B5EF4-FFF2-40B4-BE49-F238E27FC236}">
                <a16:creationId xmlns:a16="http://schemas.microsoft.com/office/drawing/2014/main" id="{FFA8909D-1B5A-4E85-B107-92E17B465473}"/>
              </a:ext>
            </a:extLst>
          </p:cNvPr>
          <p:cNvPicPr>
            <a:picLocks noChangeAspect="1"/>
          </p:cNvPicPr>
          <p:nvPr/>
        </p:nvPicPr>
        <p:blipFill rotWithShape="1">
          <a:blip r:embed="rId4"/>
          <a:srcRect l="13876" t="33476" r="13791" b="33987"/>
          <a:stretch/>
        </p:blipFill>
        <p:spPr>
          <a:xfrm>
            <a:off x="1035586" y="1068636"/>
            <a:ext cx="7149947" cy="36391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1"/>
        <p:cNvGrpSpPr/>
        <p:nvPr/>
      </p:nvGrpSpPr>
      <p:grpSpPr>
        <a:xfrm>
          <a:off x="0" y="0"/>
          <a:ext cx="0" cy="0"/>
          <a:chOff x="0" y="0"/>
          <a:chExt cx="0" cy="0"/>
        </a:xfrm>
      </p:grpSpPr>
      <p:sp>
        <p:nvSpPr>
          <p:cNvPr id="162" name="Google Shape;162;p37"/>
          <p:cNvSpPr txBox="1">
            <a:spLocks noGrp="1"/>
          </p:cNvSpPr>
          <p:nvPr>
            <p:ph type="title"/>
          </p:nvPr>
        </p:nvSpPr>
        <p:spPr>
          <a:xfrm>
            <a:off x="3314344" y="116996"/>
            <a:ext cx="3020355" cy="235545"/>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SzPts val="990"/>
              <a:buNone/>
            </a:pPr>
            <a:r>
              <a:rPr lang="es-419" sz="1800" b="1" dirty="0"/>
              <a:t>RESULTADOS</a:t>
            </a:r>
            <a:endParaRPr sz="1800" b="1" dirty="0"/>
          </a:p>
        </p:txBody>
      </p:sp>
      <p:pic>
        <p:nvPicPr>
          <p:cNvPr id="15" name="Imagen 14">
            <a:extLst>
              <a:ext uri="{FF2B5EF4-FFF2-40B4-BE49-F238E27FC236}">
                <a16:creationId xmlns:a16="http://schemas.microsoft.com/office/drawing/2014/main" id="{F5D4FF32-2FE9-4AFB-A63B-F612F290CFC4}"/>
              </a:ext>
            </a:extLst>
          </p:cNvPr>
          <p:cNvPicPr>
            <a:picLocks noChangeAspect="1"/>
          </p:cNvPicPr>
          <p:nvPr/>
        </p:nvPicPr>
        <p:blipFill>
          <a:blip r:embed="rId4"/>
          <a:stretch>
            <a:fillRect/>
          </a:stretch>
        </p:blipFill>
        <p:spPr>
          <a:xfrm>
            <a:off x="187287" y="528811"/>
            <a:ext cx="8802477" cy="4527932"/>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624</Words>
  <Application>Microsoft Office PowerPoint</Application>
  <PresentationFormat>Presentación en pantalla (16:9)</PresentationFormat>
  <Paragraphs>42</Paragraphs>
  <Slides>12</Slides>
  <Notes>12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12</vt:i4>
      </vt:variant>
    </vt:vector>
  </HeadingPairs>
  <TitlesOfParts>
    <vt:vector size="15" baseType="lpstr">
      <vt:lpstr>Calibri</vt:lpstr>
      <vt:lpstr>Arial</vt:lpstr>
      <vt:lpstr>Simple Light</vt:lpstr>
      <vt:lpstr>Análisis a los estados financieros periodos 2019 y 2020 de la empresa Distribuidora Ventas Éxito Barranqueño.</vt:lpstr>
      <vt:lpstr>Presentación de PowerPoint</vt:lpstr>
      <vt:lpstr>RESUMEN  Este proyecto tiene como objetivo principal realizar un análisis financiero en la Distribuidora Ventas Éxito Barranqueño. Para su desarrollo se utiliza una metodología de tipo descriptiva, tomando como base los estados financieros de los años 2019 y 2020 a los cuales se les aplicarán las razones financieras para medir la rentabilidad de la empresa, su capacidad de pago, endeudamiento y evaluar su liquidez, </vt:lpstr>
      <vt:lpstr>RESUMEN  Este estudio financiero se complementa con los análisis vertical y horizontal donde se analizarán las cuentas más relevantes de acuerdo a las variaciones que estas presenten, el cálculo del punto de equilibrio y realización de Estado de fuentes y usos; que permita estimar el manejo que se da desde la administración a los recursos que posee la empresa, y su aprovechamiento para la generación de utilidades.  PALABRAS CLAVE. Análisis financiero, Endeudamiento, Liquidez, rentabilidad, situación financiera</vt:lpstr>
      <vt:lpstr>PLANTEAMIENTO DEL PROBLEMA Y JUSTIFICACIÓN</vt:lpstr>
      <vt:lpstr>OBJETIVOS</vt:lpstr>
      <vt:lpstr>REFERENTE TEÓRICO</vt:lpstr>
      <vt:lpstr>METODOLOGÍA</vt:lpstr>
      <vt:lpstr>RESULTADOS</vt:lpstr>
      <vt:lpstr>CONCLUSIONES</vt:lpstr>
      <vt:lpstr>BIBLIOGRAFÍA</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del proyecto</dc:title>
  <cp:lastModifiedBy>HP</cp:lastModifiedBy>
  <cp:revision>5</cp:revision>
  <dcterms:modified xsi:type="dcterms:W3CDTF">2021-09-23T03:57:30Z</dcterms:modified>
</cp:coreProperties>
</file>