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2399288" cy="43200638"/>
  <p:notesSz cx="6858000" cy="9144000"/>
  <p:defaultTextStyle>
    <a:defPPr>
      <a:defRPr lang="es-CO"/>
    </a:defPPr>
    <a:lvl1pPr marL="0" algn="l" defTabSz="3628796" rtl="0" eaLnBrk="1" latinLnBrk="0" hangingPunct="1">
      <a:defRPr sz="7143" kern="1200">
        <a:solidFill>
          <a:schemeClr val="tx1"/>
        </a:solidFill>
        <a:latin typeface="+mn-lt"/>
        <a:ea typeface="+mn-ea"/>
        <a:cs typeface="+mn-cs"/>
      </a:defRPr>
    </a:lvl1pPr>
    <a:lvl2pPr marL="1814398" algn="l" defTabSz="3628796" rtl="0" eaLnBrk="1" latinLnBrk="0" hangingPunct="1">
      <a:defRPr sz="7143" kern="1200">
        <a:solidFill>
          <a:schemeClr val="tx1"/>
        </a:solidFill>
        <a:latin typeface="+mn-lt"/>
        <a:ea typeface="+mn-ea"/>
        <a:cs typeface="+mn-cs"/>
      </a:defRPr>
    </a:lvl2pPr>
    <a:lvl3pPr marL="3628796" algn="l" defTabSz="3628796" rtl="0" eaLnBrk="1" latinLnBrk="0" hangingPunct="1">
      <a:defRPr sz="7143" kern="1200">
        <a:solidFill>
          <a:schemeClr val="tx1"/>
        </a:solidFill>
        <a:latin typeface="+mn-lt"/>
        <a:ea typeface="+mn-ea"/>
        <a:cs typeface="+mn-cs"/>
      </a:defRPr>
    </a:lvl3pPr>
    <a:lvl4pPr marL="5443195" algn="l" defTabSz="3628796" rtl="0" eaLnBrk="1" latinLnBrk="0" hangingPunct="1">
      <a:defRPr sz="7143" kern="1200">
        <a:solidFill>
          <a:schemeClr val="tx1"/>
        </a:solidFill>
        <a:latin typeface="+mn-lt"/>
        <a:ea typeface="+mn-ea"/>
        <a:cs typeface="+mn-cs"/>
      </a:defRPr>
    </a:lvl4pPr>
    <a:lvl5pPr marL="7257593" algn="l" defTabSz="3628796" rtl="0" eaLnBrk="1" latinLnBrk="0" hangingPunct="1">
      <a:defRPr sz="7143" kern="1200">
        <a:solidFill>
          <a:schemeClr val="tx1"/>
        </a:solidFill>
        <a:latin typeface="+mn-lt"/>
        <a:ea typeface="+mn-ea"/>
        <a:cs typeface="+mn-cs"/>
      </a:defRPr>
    </a:lvl5pPr>
    <a:lvl6pPr marL="9071991" algn="l" defTabSz="3628796" rtl="0" eaLnBrk="1" latinLnBrk="0" hangingPunct="1">
      <a:defRPr sz="7143" kern="1200">
        <a:solidFill>
          <a:schemeClr val="tx1"/>
        </a:solidFill>
        <a:latin typeface="+mn-lt"/>
        <a:ea typeface="+mn-ea"/>
        <a:cs typeface="+mn-cs"/>
      </a:defRPr>
    </a:lvl6pPr>
    <a:lvl7pPr marL="10886389" algn="l" defTabSz="3628796" rtl="0" eaLnBrk="1" latinLnBrk="0" hangingPunct="1">
      <a:defRPr sz="7143" kern="1200">
        <a:solidFill>
          <a:schemeClr val="tx1"/>
        </a:solidFill>
        <a:latin typeface="+mn-lt"/>
        <a:ea typeface="+mn-ea"/>
        <a:cs typeface="+mn-cs"/>
      </a:defRPr>
    </a:lvl7pPr>
    <a:lvl8pPr marL="12700787" algn="l" defTabSz="3628796" rtl="0" eaLnBrk="1" latinLnBrk="0" hangingPunct="1">
      <a:defRPr sz="7143" kern="1200">
        <a:solidFill>
          <a:schemeClr val="tx1"/>
        </a:solidFill>
        <a:latin typeface="+mn-lt"/>
        <a:ea typeface="+mn-ea"/>
        <a:cs typeface="+mn-cs"/>
      </a:defRPr>
    </a:lvl8pPr>
    <a:lvl9pPr marL="14515186" algn="l" defTabSz="3628796" rtl="0" eaLnBrk="1" latinLnBrk="0" hangingPunct="1">
      <a:defRPr sz="714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os Ivàn Nova Pinzón" initials="CINP" lastIdx="3" clrIdx="0">
    <p:extLst>
      <p:ext uri="{19B8F6BF-5375-455C-9EA6-DF929625EA0E}">
        <p15:presenceInfo xmlns:p15="http://schemas.microsoft.com/office/powerpoint/2012/main" userId="bb33bed6aa4bdd8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AD18"/>
    <a:srgbClr val="BFD730"/>
    <a:srgbClr val="BF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43" autoAdjust="0"/>
  </p:normalViewPr>
  <p:slideViewPr>
    <p:cSldViewPr snapToGrid="0">
      <p:cViewPr varScale="1">
        <p:scale>
          <a:sx n="11" d="100"/>
          <a:sy n="11" d="100"/>
        </p:scale>
        <p:origin x="235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7ED225E-86A0-442F-B936-16E870A55823}" type="datetimeFigureOut">
              <a:rPr lang="es-CO" smtClean="0"/>
              <a:t>5/12/2018</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3CDC7664-BE36-4827-94BB-0B2852FBFDE8}" type="slidenum">
              <a:rPr lang="es-CO" smtClean="0"/>
              <a:t>‹Nº›</a:t>
            </a:fld>
            <a:endParaRPr lang="es-CO" dirty="0"/>
          </a:p>
        </p:txBody>
      </p:sp>
    </p:spTree>
    <p:extLst>
      <p:ext uri="{BB962C8B-B14F-4D97-AF65-F5344CB8AC3E}">
        <p14:creationId xmlns:p14="http://schemas.microsoft.com/office/powerpoint/2010/main" val="1034423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7ED225E-86A0-442F-B936-16E870A55823}" type="datetimeFigureOut">
              <a:rPr lang="es-CO" smtClean="0"/>
              <a:t>5/12/2018</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3CDC7664-BE36-4827-94BB-0B2852FBFDE8}" type="slidenum">
              <a:rPr lang="es-CO" smtClean="0"/>
              <a:t>‹Nº›</a:t>
            </a:fld>
            <a:endParaRPr lang="es-CO" dirty="0"/>
          </a:p>
        </p:txBody>
      </p:sp>
    </p:spTree>
    <p:extLst>
      <p:ext uri="{BB962C8B-B14F-4D97-AF65-F5344CB8AC3E}">
        <p14:creationId xmlns:p14="http://schemas.microsoft.com/office/powerpoint/2010/main" val="4160213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7ED225E-86A0-442F-B936-16E870A55823}" type="datetimeFigureOut">
              <a:rPr lang="es-CO" smtClean="0"/>
              <a:t>5/12/2018</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3CDC7664-BE36-4827-94BB-0B2852FBFDE8}" type="slidenum">
              <a:rPr lang="es-CO" smtClean="0"/>
              <a:t>‹Nº›</a:t>
            </a:fld>
            <a:endParaRPr lang="es-CO" dirty="0"/>
          </a:p>
        </p:txBody>
      </p:sp>
    </p:spTree>
    <p:extLst>
      <p:ext uri="{BB962C8B-B14F-4D97-AF65-F5344CB8AC3E}">
        <p14:creationId xmlns:p14="http://schemas.microsoft.com/office/powerpoint/2010/main" val="2112441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7ED225E-86A0-442F-B936-16E870A55823}" type="datetimeFigureOut">
              <a:rPr lang="es-CO" smtClean="0"/>
              <a:t>5/12/2018</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3CDC7664-BE36-4827-94BB-0B2852FBFDE8}" type="slidenum">
              <a:rPr lang="es-CO" smtClean="0"/>
              <a:t>‹Nº›</a:t>
            </a:fld>
            <a:endParaRPr lang="es-CO" dirty="0"/>
          </a:p>
        </p:txBody>
      </p:sp>
    </p:spTree>
    <p:extLst>
      <p:ext uri="{BB962C8B-B14F-4D97-AF65-F5344CB8AC3E}">
        <p14:creationId xmlns:p14="http://schemas.microsoft.com/office/powerpoint/2010/main" val="243338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7ED225E-86A0-442F-B936-16E870A55823}" type="datetimeFigureOut">
              <a:rPr lang="es-CO" smtClean="0"/>
              <a:t>5/12/2018</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3CDC7664-BE36-4827-94BB-0B2852FBFDE8}" type="slidenum">
              <a:rPr lang="es-CO" smtClean="0"/>
              <a:t>‹Nº›</a:t>
            </a:fld>
            <a:endParaRPr lang="es-CO" dirty="0"/>
          </a:p>
        </p:txBody>
      </p:sp>
    </p:spTree>
    <p:extLst>
      <p:ext uri="{BB962C8B-B14F-4D97-AF65-F5344CB8AC3E}">
        <p14:creationId xmlns:p14="http://schemas.microsoft.com/office/powerpoint/2010/main" val="2087286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7ED225E-86A0-442F-B936-16E870A55823}" type="datetimeFigureOut">
              <a:rPr lang="es-CO" smtClean="0"/>
              <a:t>5/12/2018</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3CDC7664-BE36-4827-94BB-0B2852FBFDE8}" type="slidenum">
              <a:rPr lang="es-CO" smtClean="0"/>
              <a:t>‹Nº›</a:t>
            </a:fld>
            <a:endParaRPr lang="es-CO" dirty="0"/>
          </a:p>
        </p:txBody>
      </p:sp>
    </p:spTree>
    <p:extLst>
      <p:ext uri="{BB962C8B-B14F-4D97-AF65-F5344CB8AC3E}">
        <p14:creationId xmlns:p14="http://schemas.microsoft.com/office/powerpoint/2010/main" val="1323037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ES" smtClean="0"/>
              <a:t>Haga clic para modificar el estilo de texto del patrón</a:t>
            </a:r>
          </a:p>
        </p:txBody>
      </p:sp>
      <p:sp>
        <p:nvSpPr>
          <p:cNvPr id="4" name="Content Placeholder 3"/>
          <p:cNvSpPr>
            <a:spLocks noGrp="1"/>
          </p:cNvSpPr>
          <p:nvPr>
            <p:ph sz="half" idx="2"/>
          </p:nvPr>
        </p:nvSpPr>
        <p:spPr>
          <a:xfrm>
            <a:off x="2231675" y="15780233"/>
            <a:ext cx="13706415" cy="2321034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16402142" y="15780233"/>
            <a:ext cx="13773917" cy="2321034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7ED225E-86A0-442F-B936-16E870A55823}" type="datetimeFigureOut">
              <a:rPr lang="es-CO" smtClean="0"/>
              <a:t>5/12/2018</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3CDC7664-BE36-4827-94BB-0B2852FBFDE8}" type="slidenum">
              <a:rPr lang="es-CO" smtClean="0"/>
              <a:t>‹Nº›</a:t>
            </a:fld>
            <a:endParaRPr lang="es-CO" dirty="0"/>
          </a:p>
        </p:txBody>
      </p:sp>
    </p:spTree>
    <p:extLst>
      <p:ext uri="{BB962C8B-B14F-4D97-AF65-F5344CB8AC3E}">
        <p14:creationId xmlns:p14="http://schemas.microsoft.com/office/powerpoint/2010/main" val="1386853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7ED225E-86A0-442F-B936-16E870A55823}" type="datetimeFigureOut">
              <a:rPr lang="es-CO" smtClean="0"/>
              <a:t>5/12/2018</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3CDC7664-BE36-4827-94BB-0B2852FBFDE8}" type="slidenum">
              <a:rPr lang="es-CO" smtClean="0"/>
              <a:t>‹Nº›</a:t>
            </a:fld>
            <a:endParaRPr lang="es-CO" dirty="0"/>
          </a:p>
        </p:txBody>
      </p:sp>
    </p:spTree>
    <p:extLst>
      <p:ext uri="{BB962C8B-B14F-4D97-AF65-F5344CB8AC3E}">
        <p14:creationId xmlns:p14="http://schemas.microsoft.com/office/powerpoint/2010/main" val="283903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D225E-86A0-442F-B936-16E870A55823}" type="datetimeFigureOut">
              <a:rPr lang="es-CO" smtClean="0"/>
              <a:t>5/12/2018</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3CDC7664-BE36-4827-94BB-0B2852FBFDE8}" type="slidenum">
              <a:rPr lang="es-CO" smtClean="0"/>
              <a:t>‹Nº›</a:t>
            </a:fld>
            <a:endParaRPr lang="es-CO" dirty="0"/>
          </a:p>
        </p:txBody>
      </p:sp>
    </p:spTree>
    <p:extLst>
      <p:ext uri="{BB962C8B-B14F-4D97-AF65-F5344CB8AC3E}">
        <p14:creationId xmlns:p14="http://schemas.microsoft.com/office/powerpoint/2010/main" val="535783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7ED225E-86A0-442F-B936-16E870A55823}" type="datetimeFigureOut">
              <a:rPr lang="es-CO" smtClean="0"/>
              <a:t>5/12/2018</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3CDC7664-BE36-4827-94BB-0B2852FBFDE8}" type="slidenum">
              <a:rPr lang="es-CO" smtClean="0"/>
              <a:t>‹Nº›</a:t>
            </a:fld>
            <a:endParaRPr lang="es-CO" dirty="0"/>
          </a:p>
        </p:txBody>
      </p:sp>
    </p:spTree>
    <p:extLst>
      <p:ext uri="{BB962C8B-B14F-4D97-AF65-F5344CB8AC3E}">
        <p14:creationId xmlns:p14="http://schemas.microsoft.com/office/powerpoint/2010/main" val="1765173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7ED225E-86A0-442F-B936-16E870A55823}" type="datetimeFigureOut">
              <a:rPr lang="es-CO" smtClean="0"/>
              <a:t>5/12/2018</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3CDC7664-BE36-4827-94BB-0B2852FBFDE8}" type="slidenum">
              <a:rPr lang="es-CO" smtClean="0"/>
              <a:t>‹Nº›</a:t>
            </a:fld>
            <a:endParaRPr lang="es-CO" dirty="0"/>
          </a:p>
        </p:txBody>
      </p:sp>
    </p:spTree>
    <p:extLst>
      <p:ext uri="{BB962C8B-B14F-4D97-AF65-F5344CB8AC3E}">
        <p14:creationId xmlns:p14="http://schemas.microsoft.com/office/powerpoint/2010/main" val="3178149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2">
                <a:solidFill>
                  <a:schemeClr val="tx1">
                    <a:tint val="75000"/>
                  </a:schemeClr>
                </a:solidFill>
              </a:defRPr>
            </a:lvl1pPr>
          </a:lstStyle>
          <a:p>
            <a:fld id="{C7ED225E-86A0-442F-B936-16E870A55823}" type="datetimeFigureOut">
              <a:rPr lang="es-CO" smtClean="0"/>
              <a:t>5/12/2018</a:t>
            </a:fld>
            <a:endParaRPr lang="es-CO" dirty="0"/>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2">
                <a:solidFill>
                  <a:schemeClr val="tx1">
                    <a:tint val="75000"/>
                  </a:schemeClr>
                </a:solidFill>
              </a:defRPr>
            </a:lvl1pPr>
          </a:lstStyle>
          <a:p>
            <a:fld id="{3CDC7664-BE36-4827-94BB-0B2852FBFDE8}" type="slidenum">
              <a:rPr lang="es-CO" smtClean="0"/>
              <a:t>‹Nº›</a:t>
            </a:fld>
            <a:endParaRPr lang="es-CO" dirty="0"/>
          </a:p>
        </p:txBody>
      </p:sp>
    </p:spTree>
    <p:extLst>
      <p:ext uri="{BB962C8B-B14F-4D97-AF65-F5344CB8AC3E}">
        <p14:creationId xmlns:p14="http://schemas.microsoft.com/office/powerpoint/2010/main" val="5534406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2.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00250" y="18019556"/>
            <a:ext cx="4052888" cy="3251620"/>
          </a:xfrm>
          <a:prstGeom prst="rect">
            <a:avLst/>
          </a:prstGeom>
        </p:spPr>
      </p:pic>
      <p:sp>
        <p:nvSpPr>
          <p:cNvPr id="5" name="Documento 4"/>
          <p:cNvSpPr/>
          <p:nvPr/>
        </p:nvSpPr>
        <p:spPr>
          <a:xfrm>
            <a:off x="0" y="0"/>
            <a:ext cx="32399288" cy="5320145"/>
          </a:xfrm>
          <a:prstGeom prst="flowChartDocument">
            <a:avLst/>
          </a:prstGeom>
          <a:gradFill flip="none" rotWithShape="1">
            <a:gsLst>
              <a:gs pos="0">
                <a:srgbClr val="BFD730">
                  <a:shade val="30000"/>
                  <a:satMod val="115000"/>
                </a:srgbClr>
              </a:gs>
              <a:gs pos="50000">
                <a:srgbClr val="BFD730">
                  <a:shade val="67500"/>
                  <a:satMod val="115000"/>
                </a:srgbClr>
              </a:gs>
              <a:gs pos="100000">
                <a:srgbClr val="BFD730">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 y="42193196"/>
            <a:ext cx="32399290" cy="1007441"/>
          </a:xfrm>
          <a:prstGeom prst="rect">
            <a:avLst/>
          </a:prstGeom>
        </p:spPr>
      </p:pic>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94786" y="-79678"/>
            <a:ext cx="8314676" cy="4392382"/>
          </a:xfrm>
          <a:prstGeom prst="rect">
            <a:avLst/>
          </a:prstGeom>
        </p:spPr>
      </p:pic>
      <p:pic>
        <p:nvPicPr>
          <p:cNvPr id="14" name="Imagen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5900"/>
                    </a14:imgEffect>
                  </a14:imgLayer>
                </a14:imgProps>
              </a:ext>
              <a:ext uri="{28A0092B-C50C-407E-A947-70E740481C1C}">
                <a14:useLocalDpi xmlns:a14="http://schemas.microsoft.com/office/drawing/2010/main" val="0"/>
              </a:ext>
            </a:extLst>
          </a:blip>
          <a:srcRect l="62000" t="41136" r="11694" b="28504"/>
          <a:stretch/>
        </p:blipFill>
        <p:spPr>
          <a:xfrm>
            <a:off x="7741017" y="275956"/>
            <a:ext cx="4306376" cy="3976576"/>
          </a:xfrm>
          <a:prstGeom prst="rect">
            <a:avLst/>
          </a:prstGeom>
        </p:spPr>
      </p:pic>
      <p:pic>
        <p:nvPicPr>
          <p:cNvPr id="15" name="Imagen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5764" y="269966"/>
            <a:ext cx="6729489" cy="3310759"/>
          </a:xfrm>
          <a:prstGeom prst="rect">
            <a:avLst/>
          </a:prstGeom>
        </p:spPr>
      </p:pic>
      <p:sp>
        <p:nvSpPr>
          <p:cNvPr id="17" name="CuadroTexto 16"/>
          <p:cNvSpPr txBox="1"/>
          <p:nvPr/>
        </p:nvSpPr>
        <p:spPr>
          <a:xfrm>
            <a:off x="1090246" y="4969747"/>
            <a:ext cx="28465972" cy="2290755"/>
          </a:xfrm>
          <a:prstGeom prst="rect">
            <a:avLst/>
          </a:prstGeom>
          <a:noFill/>
        </p:spPr>
        <p:txBody>
          <a:bodyPr wrap="square" rtlCol="0">
            <a:spAutoFit/>
          </a:bodyPr>
          <a:lstStyle/>
          <a:p>
            <a:pPr algn="ctr"/>
            <a:r>
              <a:rPr lang="es-CO" dirty="0"/>
              <a:t>Construcción de un prototipo acuapónico monitorizado y controlado a partir de un aplicativo móvil</a:t>
            </a:r>
            <a:endParaRPr lang="es-CO" dirty="0" smtClean="0"/>
          </a:p>
        </p:txBody>
      </p:sp>
      <p:sp>
        <p:nvSpPr>
          <p:cNvPr id="18" name="CuadroTexto 17"/>
          <p:cNvSpPr txBox="1"/>
          <p:nvPr/>
        </p:nvSpPr>
        <p:spPr>
          <a:xfrm>
            <a:off x="1293223" y="6977847"/>
            <a:ext cx="28072080" cy="2123658"/>
          </a:xfrm>
          <a:prstGeom prst="rect">
            <a:avLst/>
          </a:prstGeom>
          <a:noFill/>
        </p:spPr>
        <p:txBody>
          <a:bodyPr wrap="square" rtlCol="0">
            <a:spAutoFit/>
          </a:bodyPr>
          <a:lstStyle/>
          <a:p>
            <a:pPr algn="ctr"/>
            <a:r>
              <a:rPr lang="es-CO" sz="4400" dirty="0" smtClean="0"/>
              <a:t>Unidades Tecnológicas de Santander</a:t>
            </a:r>
          </a:p>
          <a:p>
            <a:pPr algn="ctr"/>
            <a:r>
              <a:rPr lang="es-CO" sz="4400" dirty="0" smtClean="0"/>
              <a:t>Cristian Samael Beltrán Acuña</a:t>
            </a:r>
          </a:p>
          <a:p>
            <a:pPr algn="ctr"/>
            <a:r>
              <a:rPr lang="es-CO" sz="4400" dirty="0" smtClean="0"/>
              <a:t>Jorge Saúl Fandiño Pelayo</a:t>
            </a:r>
            <a:endParaRPr lang="es-CO" sz="4400" dirty="0"/>
          </a:p>
        </p:txBody>
      </p:sp>
      <p:cxnSp>
        <p:nvCxnSpPr>
          <p:cNvPr id="3" name="Conector recto 2"/>
          <p:cNvCxnSpPr/>
          <p:nvPr/>
        </p:nvCxnSpPr>
        <p:spPr>
          <a:xfrm>
            <a:off x="16275843" y="8945880"/>
            <a:ext cx="0" cy="32004000"/>
          </a:xfrm>
          <a:prstGeom prst="line">
            <a:avLst/>
          </a:prstGeom>
        </p:spPr>
        <p:style>
          <a:lnRef idx="1">
            <a:schemeClr val="dk1"/>
          </a:lnRef>
          <a:fillRef idx="0">
            <a:schemeClr val="dk1"/>
          </a:fillRef>
          <a:effectRef idx="0">
            <a:schemeClr val="dk1"/>
          </a:effectRef>
          <a:fontRef idx="minor">
            <a:schemeClr val="tx1"/>
          </a:fontRef>
        </p:style>
      </p:cxnSp>
      <p:sp>
        <p:nvSpPr>
          <p:cNvPr id="4" name="CuadroTexto 3"/>
          <p:cNvSpPr txBox="1"/>
          <p:nvPr/>
        </p:nvSpPr>
        <p:spPr>
          <a:xfrm>
            <a:off x="16837338" y="9140120"/>
            <a:ext cx="14800902" cy="1015662"/>
          </a:xfrm>
          <a:prstGeom prst="rect">
            <a:avLst/>
          </a:prstGeom>
          <a:gradFill flip="none" rotWithShape="1">
            <a:gsLst>
              <a:gs pos="0">
                <a:srgbClr val="98AD18">
                  <a:shade val="30000"/>
                  <a:satMod val="115000"/>
                </a:srgbClr>
              </a:gs>
              <a:gs pos="50000">
                <a:srgbClr val="98AD18">
                  <a:shade val="67500"/>
                  <a:satMod val="115000"/>
                </a:srgbClr>
              </a:gs>
              <a:gs pos="100000">
                <a:srgbClr val="98AD18">
                  <a:shade val="100000"/>
                  <a:satMod val="115000"/>
                </a:srgbClr>
              </a:gs>
            </a:gsLst>
            <a:lin ang="10800000" scaled="1"/>
            <a:tileRect/>
          </a:gradFill>
        </p:spPr>
        <p:txBody>
          <a:bodyPr wrap="square" rtlCol="0">
            <a:spAutoFit/>
          </a:bodyPr>
          <a:lstStyle/>
          <a:p>
            <a:r>
              <a:rPr lang="es-CO" sz="6000" dirty="0" smtClean="0"/>
              <a:t>Resultados</a:t>
            </a:r>
            <a:endParaRPr lang="es-CO" sz="6000" dirty="0"/>
          </a:p>
        </p:txBody>
      </p:sp>
      <p:sp>
        <p:nvSpPr>
          <p:cNvPr id="19" name="CuadroTexto 18"/>
          <p:cNvSpPr txBox="1"/>
          <p:nvPr/>
        </p:nvSpPr>
        <p:spPr>
          <a:xfrm>
            <a:off x="736331" y="21304045"/>
            <a:ext cx="14947519" cy="1015663"/>
          </a:xfrm>
          <a:prstGeom prst="rect">
            <a:avLst/>
          </a:prstGeom>
          <a:gradFill flip="none" rotWithShape="1">
            <a:gsLst>
              <a:gs pos="0">
                <a:srgbClr val="98AD18">
                  <a:shade val="30000"/>
                  <a:satMod val="115000"/>
                </a:srgbClr>
              </a:gs>
              <a:gs pos="50000">
                <a:srgbClr val="98AD18">
                  <a:shade val="67500"/>
                  <a:satMod val="115000"/>
                </a:srgbClr>
              </a:gs>
              <a:gs pos="100000">
                <a:srgbClr val="98AD18">
                  <a:shade val="100000"/>
                  <a:satMod val="115000"/>
                </a:srgbClr>
              </a:gs>
            </a:gsLst>
            <a:lin ang="10800000" scaled="1"/>
            <a:tileRect/>
          </a:gradFill>
        </p:spPr>
        <p:txBody>
          <a:bodyPr wrap="square" rtlCol="0">
            <a:spAutoFit/>
          </a:bodyPr>
          <a:lstStyle/>
          <a:p>
            <a:r>
              <a:rPr lang="es-CO" sz="6000" dirty="0" smtClean="0"/>
              <a:t>Materiales</a:t>
            </a:r>
            <a:endParaRPr lang="es-CO" sz="6000" dirty="0"/>
          </a:p>
        </p:txBody>
      </p:sp>
      <p:sp>
        <p:nvSpPr>
          <p:cNvPr id="20" name="CuadroTexto 19"/>
          <p:cNvSpPr txBox="1"/>
          <p:nvPr/>
        </p:nvSpPr>
        <p:spPr>
          <a:xfrm>
            <a:off x="658226" y="29704745"/>
            <a:ext cx="15025624" cy="1015663"/>
          </a:xfrm>
          <a:prstGeom prst="rect">
            <a:avLst/>
          </a:prstGeom>
          <a:gradFill flip="none" rotWithShape="1">
            <a:gsLst>
              <a:gs pos="0">
                <a:srgbClr val="98AD18">
                  <a:shade val="30000"/>
                  <a:satMod val="115000"/>
                </a:srgbClr>
              </a:gs>
              <a:gs pos="50000">
                <a:srgbClr val="98AD18">
                  <a:shade val="67500"/>
                  <a:satMod val="115000"/>
                </a:srgbClr>
              </a:gs>
              <a:gs pos="100000">
                <a:srgbClr val="98AD18">
                  <a:shade val="100000"/>
                  <a:satMod val="115000"/>
                </a:srgbClr>
              </a:gs>
            </a:gsLst>
            <a:lin ang="10800000" scaled="1"/>
            <a:tileRect/>
          </a:gradFill>
        </p:spPr>
        <p:txBody>
          <a:bodyPr wrap="square" rtlCol="0">
            <a:spAutoFit/>
          </a:bodyPr>
          <a:lstStyle/>
          <a:p>
            <a:r>
              <a:rPr lang="es-CO" sz="6000" dirty="0" smtClean="0"/>
              <a:t>Metodología</a:t>
            </a:r>
            <a:endParaRPr lang="es-CO" sz="6000" dirty="0"/>
          </a:p>
        </p:txBody>
      </p:sp>
      <p:sp>
        <p:nvSpPr>
          <p:cNvPr id="21" name="CuadroTexto 20"/>
          <p:cNvSpPr txBox="1"/>
          <p:nvPr/>
        </p:nvSpPr>
        <p:spPr>
          <a:xfrm>
            <a:off x="509275" y="9140118"/>
            <a:ext cx="15174576" cy="1015663"/>
          </a:xfrm>
          <a:prstGeom prst="rect">
            <a:avLst/>
          </a:prstGeom>
          <a:gradFill flip="none" rotWithShape="1">
            <a:gsLst>
              <a:gs pos="0">
                <a:srgbClr val="98AD18">
                  <a:shade val="30000"/>
                  <a:satMod val="115000"/>
                </a:srgbClr>
              </a:gs>
              <a:gs pos="50000">
                <a:srgbClr val="98AD18">
                  <a:shade val="67500"/>
                  <a:satMod val="115000"/>
                </a:srgbClr>
              </a:gs>
              <a:gs pos="100000">
                <a:srgbClr val="98AD18">
                  <a:shade val="100000"/>
                  <a:satMod val="115000"/>
                </a:srgbClr>
              </a:gs>
            </a:gsLst>
            <a:lin ang="10800000" scaled="1"/>
            <a:tileRect/>
          </a:gradFill>
        </p:spPr>
        <p:txBody>
          <a:bodyPr wrap="square" rtlCol="0">
            <a:spAutoFit/>
          </a:bodyPr>
          <a:lstStyle/>
          <a:p>
            <a:r>
              <a:rPr lang="es-CO" sz="6000" dirty="0" smtClean="0"/>
              <a:t>Resumen</a:t>
            </a:r>
            <a:endParaRPr lang="es-CO" sz="5400" dirty="0"/>
          </a:p>
        </p:txBody>
      </p:sp>
      <p:sp>
        <p:nvSpPr>
          <p:cNvPr id="22" name="CuadroTexto 21"/>
          <p:cNvSpPr txBox="1"/>
          <p:nvPr/>
        </p:nvSpPr>
        <p:spPr>
          <a:xfrm>
            <a:off x="17047029" y="21282031"/>
            <a:ext cx="14591209" cy="1015663"/>
          </a:xfrm>
          <a:prstGeom prst="rect">
            <a:avLst/>
          </a:prstGeom>
          <a:gradFill flip="none" rotWithShape="1">
            <a:gsLst>
              <a:gs pos="0">
                <a:srgbClr val="98AD18">
                  <a:shade val="30000"/>
                  <a:satMod val="115000"/>
                </a:srgbClr>
              </a:gs>
              <a:gs pos="50000">
                <a:srgbClr val="98AD18">
                  <a:shade val="67500"/>
                  <a:satMod val="115000"/>
                </a:srgbClr>
              </a:gs>
              <a:gs pos="100000">
                <a:srgbClr val="98AD18">
                  <a:shade val="100000"/>
                  <a:satMod val="115000"/>
                </a:srgbClr>
              </a:gs>
            </a:gsLst>
            <a:lin ang="10800000" scaled="1"/>
            <a:tileRect/>
          </a:gradFill>
        </p:spPr>
        <p:txBody>
          <a:bodyPr wrap="square" rtlCol="0">
            <a:spAutoFit/>
          </a:bodyPr>
          <a:lstStyle/>
          <a:p>
            <a:r>
              <a:rPr lang="es-CO" sz="6000" dirty="0" smtClean="0"/>
              <a:t>Conclusiones</a:t>
            </a:r>
            <a:endParaRPr lang="es-CO" sz="6000" dirty="0"/>
          </a:p>
        </p:txBody>
      </p:sp>
      <p:sp>
        <p:nvSpPr>
          <p:cNvPr id="23" name="CuadroTexto 22"/>
          <p:cNvSpPr txBox="1"/>
          <p:nvPr/>
        </p:nvSpPr>
        <p:spPr>
          <a:xfrm>
            <a:off x="17119221" y="32839340"/>
            <a:ext cx="14519018" cy="1015663"/>
          </a:xfrm>
          <a:prstGeom prst="rect">
            <a:avLst/>
          </a:prstGeom>
          <a:gradFill flip="none" rotWithShape="1">
            <a:gsLst>
              <a:gs pos="0">
                <a:srgbClr val="98AD18">
                  <a:shade val="30000"/>
                  <a:satMod val="115000"/>
                </a:srgbClr>
              </a:gs>
              <a:gs pos="50000">
                <a:srgbClr val="98AD18">
                  <a:shade val="67500"/>
                  <a:satMod val="115000"/>
                </a:srgbClr>
              </a:gs>
              <a:gs pos="100000">
                <a:srgbClr val="98AD18">
                  <a:shade val="100000"/>
                  <a:satMod val="115000"/>
                </a:srgbClr>
              </a:gs>
            </a:gsLst>
            <a:lin ang="10800000" scaled="1"/>
            <a:tileRect/>
          </a:gradFill>
        </p:spPr>
        <p:txBody>
          <a:bodyPr wrap="square" rtlCol="0">
            <a:spAutoFit/>
          </a:bodyPr>
          <a:lstStyle/>
          <a:p>
            <a:r>
              <a:rPr lang="es-CO" sz="6000" dirty="0" smtClean="0"/>
              <a:t>Referencias</a:t>
            </a:r>
            <a:endParaRPr lang="es-CO" sz="6000" dirty="0"/>
          </a:p>
        </p:txBody>
      </p:sp>
      <p:sp>
        <p:nvSpPr>
          <p:cNvPr id="24" name="CuadroTexto 7"/>
          <p:cNvSpPr txBox="1"/>
          <p:nvPr/>
        </p:nvSpPr>
        <p:spPr>
          <a:xfrm>
            <a:off x="12553157" y="385961"/>
            <a:ext cx="11531455" cy="1127125"/>
          </a:xfrm>
          <a:prstGeom prst="rect">
            <a:avLst/>
          </a:prstGeom>
          <a:noFill/>
        </p:spPr>
        <p:txBody>
          <a:bodyPr wrap="square" rtlCol="0">
            <a:noAutofit/>
          </a:bodyPr>
          <a:lstStyle/>
          <a:p>
            <a:pPr algn="ctr">
              <a:spcAft>
                <a:spcPts val="0"/>
              </a:spcAft>
            </a:pPr>
            <a:r>
              <a:rPr lang="es-CO" sz="5400" kern="12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I CONGRESO INTERNACIONAL UNIVERSITARIO DE INGENIERIAS</a:t>
            </a:r>
            <a:endParaRPr lang="es-CO" sz="5400" dirty="0">
              <a:effectLst/>
              <a:latin typeface="Times New Roman" panose="02020603050405020304" pitchFamily="18" charset="0"/>
              <a:ea typeface="Times New Roman" panose="02020603050405020304" pitchFamily="18" charset="0"/>
            </a:endParaRPr>
          </a:p>
          <a:p>
            <a:pPr algn="ctr">
              <a:spcAft>
                <a:spcPts val="0"/>
              </a:spcAft>
            </a:pPr>
            <a:r>
              <a:rPr lang="es-CO" sz="5400" kern="12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 7 y 8 de noviembre de 2018</a:t>
            </a:r>
            <a:endParaRPr lang="es-CO" sz="5400" dirty="0">
              <a:effectLst/>
              <a:latin typeface="Times New Roman" panose="02020603050405020304" pitchFamily="18" charset="0"/>
              <a:ea typeface="Times New Roman" panose="02020603050405020304" pitchFamily="18" charset="0"/>
            </a:endParaRPr>
          </a:p>
          <a:p>
            <a:pPr algn="ctr">
              <a:spcAft>
                <a:spcPts val="0"/>
              </a:spcAft>
            </a:pPr>
            <a:r>
              <a:rPr lang="es-CO" sz="3600" kern="12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 </a:t>
            </a:r>
            <a:endParaRPr lang="es-CO" sz="5400" dirty="0">
              <a:latin typeface="Times New Roman" panose="02020603050405020304" pitchFamily="18" charset="0"/>
              <a:ea typeface="Times New Roman" panose="02020603050405020304" pitchFamily="18" charset="0"/>
            </a:endParaRPr>
          </a:p>
          <a:p>
            <a:pPr algn="ctr">
              <a:spcAft>
                <a:spcPts val="0"/>
              </a:spcAft>
            </a:pPr>
            <a:r>
              <a:rPr lang="es-CO" sz="8000" dirty="0" smtClean="0">
                <a:effectLst/>
                <a:latin typeface="Maiandra GD" panose="020E0502030308020204" pitchFamily="34" charset="0"/>
                <a:ea typeface="Calibri" panose="020F0502020204030204" pitchFamily="34" charset="0"/>
                <a:cs typeface="Times New Roman" panose="02020603050405020304" pitchFamily="18" charset="0"/>
              </a:rPr>
              <a:t>CUING </a:t>
            </a:r>
            <a:r>
              <a:rPr lang="es-CO" sz="8000" dirty="0">
                <a:effectLst/>
                <a:latin typeface="Maiandra GD" panose="020E0502030308020204" pitchFamily="34" charset="0"/>
                <a:ea typeface="Calibri" panose="020F0502020204030204" pitchFamily="34" charset="0"/>
                <a:cs typeface="Times New Roman" panose="02020603050405020304" pitchFamily="18" charset="0"/>
              </a:rPr>
              <a:t>2018</a:t>
            </a:r>
            <a:endParaRPr lang="es-CO" sz="48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s-CO" sz="5400" dirty="0">
                <a:effectLst/>
                <a:latin typeface="Maiandra GD" panose="020E0502030308020204" pitchFamily="34" charset="0"/>
                <a:ea typeface="Times New Roman" panose="02020603050405020304" pitchFamily="18" charset="0"/>
              </a:rPr>
              <a:t> </a:t>
            </a:r>
            <a:endParaRPr lang="es-CO" sz="5400" dirty="0">
              <a:effectLst/>
              <a:latin typeface="Times New Roman" panose="02020603050405020304" pitchFamily="18" charset="0"/>
              <a:ea typeface="Times New Roman" panose="02020603050405020304" pitchFamily="18" charset="0"/>
            </a:endParaRPr>
          </a:p>
        </p:txBody>
      </p:sp>
      <p:pic>
        <p:nvPicPr>
          <p:cNvPr id="25" name="Picture 8" descr="Resultado de imagen para aquaponics posters"/>
          <p:cNvPicPr>
            <a:picLocks noChangeAspect="1" noChangeArrowheads="1"/>
          </p:cNvPicPr>
          <p:nvPr/>
        </p:nvPicPr>
        <p:blipFill rotWithShape="1">
          <a:blip r:embed="rId8">
            <a:extLst>
              <a:ext uri="{28A0092B-C50C-407E-A947-70E740481C1C}">
                <a14:useLocalDpi xmlns:a14="http://schemas.microsoft.com/office/drawing/2010/main" val="0"/>
              </a:ext>
            </a:extLst>
          </a:blip>
          <a:srcRect l="12973" t="8502" r="9143" b="32238"/>
          <a:stretch/>
        </p:blipFill>
        <p:spPr bwMode="auto">
          <a:xfrm>
            <a:off x="12937557" y="11191703"/>
            <a:ext cx="3338286" cy="2540000"/>
          </a:xfrm>
          <a:prstGeom prst="rect">
            <a:avLst/>
          </a:prstGeom>
          <a:noFill/>
          <a:extLst>
            <a:ext uri="{909E8E84-426E-40DD-AFC4-6F175D3DCCD1}">
              <a14:hiddenFill xmlns:a14="http://schemas.microsoft.com/office/drawing/2010/main">
                <a:solidFill>
                  <a:srgbClr val="FFFFFF"/>
                </a:solidFill>
              </a14:hiddenFill>
            </a:ext>
          </a:extLst>
        </p:spPr>
      </p:pic>
      <p:sp>
        <p:nvSpPr>
          <p:cNvPr id="27" name="CuadroTexto 26"/>
          <p:cNvSpPr txBox="1"/>
          <p:nvPr/>
        </p:nvSpPr>
        <p:spPr>
          <a:xfrm>
            <a:off x="861693" y="22319708"/>
            <a:ext cx="7089444" cy="6555641"/>
          </a:xfrm>
          <a:prstGeom prst="rect">
            <a:avLst/>
          </a:prstGeom>
          <a:noFill/>
        </p:spPr>
        <p:txBody>
          <a:bodyPr wrap="square" rtlCol="0">
            <a:spAutoFit/>
          </a:bodyPr>
          <a:lstStyle/>
          <a:p>
            <a:pPr marL="857250" indent="-857250">
              <a:buFont typeface="Arial" panose="020B0604020202020204" pitchFamily="34" charset="0"/>
              <a:buChar char="•"/>
            </a:pPr>
            <a:r>
              <a:rPr lang="es-CO" sz="6000" dirty="0" smtClean="0"/>
              <a:t>Tanque para peces</a:t>
            </a:r>
          </a:p>
          <a:p>
            <a:pPr marL="857250" indent="-857250">
              <a:buFont typeface="Arial" panose="020B0604020202020204" pitchFamily="34" charset="0"/>
              <a:buChar char="•"/>
            </a:pPr>
            <a:r>
              <a:rPr lang="es-CO" sz="6000" dirty="0" smtClean="0"/>
              <a:t>Tanque biofiltro</a:t>
            </a:r>
          </a:p>
          <a:p>
            <a:pPr marL="857250" indent="-857250">
              <a:buFont typeface="Arial" panose="020B0604020202020204" pitchFamily="34" charset="0"/>
              <a:buChar char="•"/>
            </a:pPr>
            <a:r>
              <a:rPr lang="es-CO" sz="6000" dirty="0" smtClean="0"/>
              <a:t>Tubos de cultivo</a:t>
            </a:r>
          </a:p>
          <a:p>
            <a:pPr marL="857250" indent="-857250">
              <a:buFont typeface="Arial" panose="020B0604020202020204" pitchFamily="34" charset="0"/>
              <a:buChar char="•"/>
            </a:pPr>
            <a:r>
              <a:rPr lang="es-CO" sz="6000" dirty="0" smtClean="0"/>
              <a:t>Bomba de agua</a:t>
            </a:r>
          </a:p>
          <a:p>
            <a:pPr marL="857250" indent="-857250">
              <a:buFont typeface="Arial" panose="020B0604020202020204" pitchFamily="34" charset="0"/>
              <a:buChar char="•"/>
            </a:pPr>
            <a:r>
              <a:rPr lang="es-CO" sz="6000" dirty="0" smtClean="0"/>
              <a:t>Bomba de oxigeno</a:t>
            </a:r>
          </a:p>
          <a:p>
            <a:pPr marL="857250" indent="-857250">
              <a:buFont typeface="Arial" panose="020B0604020202020204" pitchFamily="34" charset="0"/>
              <a:buChar char="•"/>
            </a:pPr>
            <a:r>
              <a:rPr lang="es-CO" sz="6000" dirty="0" smtClean="0"/>
              <a:t>Tarjeta desarrollo Raspberry Pi</a:t>
            </a:r>
          </a:p>
        </p:txBody>
      </p:sp>
      <p:sp>
        <p:nvSpPr>
          <p:cNvPr id="28" name="CuadroTexto 27"/>
          <p:cNvSpPr txBox="1"/>
          <p:nvPr/>
        </p:nvSpPr>
        <p:spPr>
          <a:xfrm>
            <a:off x="7951137" y="22324830"/>
            <a:ext cx="7089444" cy="6555641"/>
          </a:xfrm>
          <a:prstGeom prst="rect">
            <a:avLst/>
          </a:prstGeom>
          <a:noFill/>
        </p:spPr>
        <p:txBody>
          <a:bodyPr wrap="square" rtlCol="0">
            <a:spAutoFit/>
          </a:bodyPr>
          <a:lstStyle/>
          <a:p>
            <a:pPr marL="857250" indent="-857250">
              <a:buFont typeface="Arial" panose="020B0604020202020204" pitchFamily="34" charset="0"/>
              <a:buChar char="•"/>
            </a:pPr>
            <a:r>
              <a:rPr lang="es-CO" sz="6000" dirty="0" smtClean="0"/>
              <a:t>Sensor de temperatura</a:t>
            </a:r>
          </a:p>
          <a:p>
            <a:pPr marL="857250" indent="-857250">
              <a:buFont typeface="Arial" panose="020B0604020202020204" pitchFamily="34" charset="0"/>
              <a:buChar char="•"/>
            </a:pPr>
            <a:r>
              <a:rPr lang="es-CO" sz="6000" dirty="0" smtClean="0"/>
              <a:t>Sensor de pH</a:t>
            </a:r>
            <a:endParaRPr lang="es-CO" sz="6000" dirty="0"/>
          </a:p>
          <a:p>
            <a:pPr marL="857250" indent="-857250">
              <a:buFont typeface="Arial" panose="020B0604020202020204" pitchFamily="34" charset="0"/>
              <a:buChar char="•"/>
            </a:pPr>
            <a:r>
              <a:rPr lang="es-CO" sz="6000" dirty="0" smtClean="0"/>
              <a:t>Suministro de alimento</a:t>
            </a:r>
          </a:p>
          <a:p>
            <a:pPr marL="857250" indent="-857250">
              <a:buFont typeface="Arial" panose="020B0604020202020204" pitchFamily="34" charset="0"/>
              <a:buChar char="•"/>
            </a:pPr>
            <a:r>
              <a:rPr lang="es-CO" sz="6000" dirty="0" smtClean="0"/>
              <a:t>Calentador de agua</a:t>
            </a:r>
          </a:p>
          <a:p>
            <a:pPr marL="857250" indent="-857250">
              <a:buFont typeface="Arial" panose="020B0604020202020204" pitchFamily="34" charset="0"/>
              <a:buChar char="•"/>
            </a:pPr>
            <a:r>
              <a:rPr lang="es-CO" sz="6000" dirty="0" smtClean="0"/>
              <a:t>Peces y hortalizas</a:t>
            </a:r>
          </a:p>
        </p:txBody>
      </p:sp>
      <p:sp>
        <p:nvSpPr>
          <p:cNvPr id="6" name="Rectángulo 5"/>
          <p:cNvSpPr/>
          <p:nvPr/>
        </p:nvSpPr>
        <p:spPr>
          <a:xfrm>
            <a:off x="535848" y="31110927"/>
            <a:ext cx="11060407" cy="10895290"/>
          </a:xfrm>
          <a:prstGeom prst="rect">
            <a:avLst/>
          </a:prstGeom>
        </p:spPr>
        <p:txBody>
          <a:bodyPr wrap="square">
            <a:spAutoFit/>
          </a:bodyPr>
          <a:lstStyle/>
          <a:p>
            <a:pPr algn="just">
              <a:spcAft>
                <a:spcPts val="0"/>
              </a:spcAft>
              <a:tabLst>
                <a:tab pos="50800" algn="l"/>
              </a:tabLst>
            </a:pPr>
            <a:r>
              <a:rPr lang="es-CO" sz="5400" dirty="0" smtClean="0">
                <a:ea typeface="Times New Roman" panose="02020603050405020304" pitchFamily="18" charset="0"/>
                <a:cs typeface="Arial" panose="020B0604020202020204" pitchFamily="34" charset="0"/>
              </a:rPr>
              <a:t>Correlación-cuantitativa: busca </a:t>
            </a:r>
            <a:r>
              <a:rPr lang="es-CO" sz="5400" dirty="0">
                <a:ea typeface="Times New Roman" panose="02020603050405020304" pitchFamily="18" charset="0"/>
                <a:cs typeface="Arial" panose="020B0604020202020204" pitchFamily="34" charset="0"/>
              </a:rPr>
              <a:t>describir el comportamiento de un sistema físico capturando datos </a:t>
            </a:r>
            <a:r>
              <a:rPr lang="es-CO" sz="5400" dirty="0" smtClean="0">
                <a:ea typeface="Times New Roman" panose="02020603050405020304" pitchFamily="18" charset="0"/>
                <a:cs typeface="Arial" panose="020B0604020202020204" pitchFamily="34" charset="0"/>
              </a:rPr>
              <a:t>provenientes </a:t>
            </a:r>
            <a:r>
              <a:rPr lang="es-CO" sz="5400" dirty="0">
                <a:ea typeface="Times New Roman" panose="02020603050405020304" pitchFamily="18" charset="0"/>
                <a:cs typeface="Arial" panose="020B0604020202020204" pitchFamily="34" charset="0"/>
              </a:rPr>
              <a:t>de sensores relacionados con una acción de control de temperatura y monitoreo del pH de forma que el sistema biológico este dentro de los parámetros adecuados. El enfoque será de tipo cuantitativo pues al recolectar datos de los sensores con base numérica se realiza un análisis y se establece el comportamiento del sistema. </a:t>
            </a:r>
            <a:endParaRPr lang="en-US" sz="5400" dirty="0">
              <a:ea typeface="Times New Roman" panose="02020603050405020304" pitchFamily="18" charset="0"/>
              <a:cs typeface="Times New Roman" panose="02020603050405020304" pitchFamily="18" charset="0"/>
            </a:endParaRPr>
          </a:p>
        </p:txBody>
      </p:sp>
      <p:sp>
        <p:nvSpPr>
          <p:cNvPr id="30" name="CuadroTexto 29"/>
          <p:cNvSpPr txBox="1"/>
          <p:nvPr/>
        </p:nvSpPr>
        <p:spPr>
          <a:xfrm>
            <a:off x="629346" y="10256488"/>
            <a:ext cx="12308210" cy="5262979"/>
          </a:xfrm>
          <a:prstGeom prst="rect">
            <a:avLst/>
          </a:prstGeom>
          <a:noFill/>
        </p:spPr>
        <p:txBody>
          <a:bodyPr wrap="square" rtlCol="0">
            <a:spAutoFit/>
          </a:bodyPr>
          <a:lstStyle/>
          <a:p>
            <a:pPr algn="just"/>
            <a:r>
              <a:rPr lang="es-CO" sz="5600" dirty="0">
                <a:ea typeface="Times New Roman" panose="02020603050405020304" pitchFamily="18" charset="0"/>
              </a:rPr>
              <a:t>El presente proyecto tiene como objetivo construir un prototipo </a:t>
            </a:r>
            <a:r>
              <a:rPr lang="es-CO" sz="5600" dirty="0" smtClean="0">
                <a:ea typeface="Times New Roman" panose="02020603050405020304" pitchFamily="18" charset="0"/>
              </a:rPr>
              <a:t>automatizado para un sistema acuapónico </a:t>
            </a:r>
            <a:r>
              <a:rPr lang="es-CO" sz="5600" dirty="0">
                <a:ea typeface="Times New Roman" panose="02020603050405020304" pitchFamily="18" charset="0"/>
              </a:rPr>
              <a:t>que usa estrategias de control </a:t>
            </a:r>
            <a:r>
              <a:rPr lang="es-CO" sz="5600" dirty="0" smtClean="0">
                <a:ea typeface="Times New Roman" panose="02020603050405020304" pitchFamily="18" charset="0"/>
              </a:rPr>
              <a:t>electrónico y monitoreo </a:t>
            </a:r>
            <a:r>
              <a:rPr lang="es-CO" sz="5600" dirty="0">
                <a:ea typeface="Times New Roman" panose="02020603050405020304" pitchFamily="18" charset="0"/>
              </a:rPr>
              <a:t>de variables </a:t>
            </a:r>
            <a:r>
              <a:rPr lang="es-CO" sz="5600" dirty="0" smtClean="0">
                <a:ea typeface="Times New Roman" panose="02020603050405020304" pitchFamily="18" charset="0"/>
              </a:rPr>
              <a:t>ambientales desde un aplicativo móvil.</a:t>
            </a:r>
            <a:endParaRPr lang="es-CO" sz="5600" dirty="0"/>
          </a:p>
        </p:txBody>
      </p:sp>
      <p:pic>
        <p:nvPicPr>
          <p:cNvPr id="31" name="Imagen 30"/>
          <p:cNvPicPr/>
          <p:nvPr/>
        </p:nvPicPr>
        <p:blipFill>
          <a:blip r:embed="rId9">
            <a:extLst>
              <a:ext uri="{28A0092B-C50C-407E-A947-70E740481C1C}">
                <a14:useLocalDpi xmlns:a14="http://schemas.microsoft.com/office/drawing/2010/main" val="0"/>
              </a:ext>
            </a:extLst>
          </a:blip>
          <a:srcRect/>
          <a:stretch>
            <a:fillRect/>
          </a:stretch>
        </p:blipFill>
        <p:spPr bwMode="auto">
          <a:xfrm>
            <a:off x="1615440" y="15322703"/>
            <a:ext cx="13772606" cy="5976220"/>
          </a:xfrm>
          <a:prstGeom prst="rect">
            <a:avLst/>
          </a:prstGeom>
          <a:noFill/>
        </p:spPr>
      </p:pic>
      <p:sp>
        <p:nvSpPr>
          <p:cNvPr id="32" name="CuadroTexto 31"/>
          <p:cNvSpPr txBox="1"/>
          <p:nvPr/>
        </p:nvSpPr>
        <p:spPr>
          <a:xfrm>
            <a:off x="16662020" y="14188635"/>
            <a:ext cx="14644655" cy="6494085"/>
          </a:xfrm>
          <a:prstGeom prst="rect">
            <a:avLst/>
          </a:prstGeom>
          <a:noFill/>
        </p:spPr>
        <p:txBody>
          <a:bodyPr wrap="square" rtlCol="0">
            <a:spAutoFit/>
          </a:bodyPr>
          <a:lstStyle/>
          <a:p>
            <a:pPr marL="857250" indent="-857250" algn="just">
              <a:buFont typeface="Arial" panose="020B0604020202020204" pitchFamily="34" charset="0"/>
              <a:buChar char="•"/>
            </a:pPr>
            <a:r>
              <a:rPr lang="es-CO" sz="5200" dirty="0" smtClean="0"/>
              <a:t>Desarrollo del Aplicativo móvil de control y monitoreo remoto.</a:t>
            </a:r>
          </a:p>
          <a:p>
            <a:pPr marL="857250" indent="-857250" algn="just">
              <a:buFont typeface="Arial" panose="020B0604020202020204" pitchFamily="34" charset="0"/>
              <a:buChar char="•"/>
            </a:pPr>
            <a:r>
              <a:rPr lang="es-CO" sz="5200" dirty="0" smtClean="0"/>
              <a:t>Control PID de temperatura.</a:t>
            </a:r>
          </a:p>
          <a:p>
            <a:pPr marL="857250" indent="-857250" algn="just">
              <a:buFont typeface="Arial" panose="020B0604020202020204" pitchFamily="34" charset="0"/>
              <a:buChar char="•"/>
            </a:pPr>
            <a:r>
              <a:rPr lang="es-CO" sz="5200" dirty="0" smtClean="0"/>
              <a:t>Recirculación de agua, oxigenación y alimentación automática.</a:t>
            </a:r>
          </a:p>
          <a:p>
            <a:pPr marL="857250" indent="-857250" algn="just">
              <a:buFont typeface="Arial" panose="020B0604020202020204" pitchFamily="34" charset="0"/>
              <a:buChar char="•"/>
            </a:pPr>
            <a:r>
              <a:rPr lang="es-CO" sz="5200" dirty="0" smtClean="0"/>
              <a:t>Registro en base de datos de temperatura y pH.</a:t>
            </a:r>
          </a:p>
          <a:p>
            <a:pPr marL="857250" indent="-857250" algn="just">
              <a:buFont typeface="Arial" panose="020B0604020202020204" pitchFamily="34" charset="0"/>
              <a:buChar char="•"/>
            </a:pPr>
            <a:r>
              <a:rPr lang="es-CO" sz="5200" dirty="0"/>
              <a:t>Notificación de alarmas de sistema</a:t>
            </a:r>
            <a:r>
              <a:rPr lang="es-CO" sz="5200" dirty="0" smtClean="0"/>
              <a:t>.</a:t>
            </a:r>
          </a:p>
          <a:p>
            <a:pPr marL="857250" indent="-857250" algn="just">
              <a:buFont typeface="Arial" panose="020B0604020202020204" pitchFamily="34" charset="0"/>
              <a:buChar char="•"/>
            </a:pPr>
            <a:r>
              <a:rPr lang="es-CO" sz="5200" dirty="0" smtClean="0"/>
              <a:t>Crecimiento saludable de peces y hortalizas.</a:t>
            </a:r>
          </a:p>
        </p:txBody>
      </p:sp>
      <p:sp>
        <p:nvSpPr>
          <p:cNvPr id="34" name="CuadroTexto 33"/>
          <p:cNvSpPr txBox="1"/>
          <p:nvPr/>
        </p:nvSpPr>
        <p:spPr>
          <a:xfrm>
            <a:off x="17373600" y="33988539"/>
            <a:ext cx="14264638" cy="8586966"/>
          </a:xfrm>
          <a:prstGeom prst="rect">
            <a:avLst/>
          </a:prstGeom>
          <a:noFill/>
        </p:spPr>
        <p:txBody>
          <a:bodyPr wrap="square" rtlCol="0">
            <a:spAutoFit/>
          </a:bodyPr>
          <a:lstStyle/>
          <a:p>
            <a:pPr algn="just"/>
            <a:r>
              <a:rPr lang="es-CO" sz="4600" dirty="0"/>
              <a:t>Hernández Zambrano, Luis Felipe. (2017). Diseño, construcción y evaluación de un sistema acuapónico automatizado de tipo tradicional y doble recirculación en el cultivo de Tilapia Roja (Oreochromis Mossambicus) y Lechuga Crespa (Lactuca Sativa). Maestría tesis, Universidad Nacional de Colombia - Sede Bogotá</a:t>
            </a:r>
            <a:r>
              <a:rPr lang="es-CO" sz="4600" dirty="0" smtClean="0"/>
              <a:t>.</a:t>
            </a:r>
          </a:p>
          <a:p>
            <a:pPr algn="just"/>
            <a:endParaRPr lang="es-CO" sz="4600" dirty="0"/>
          </a:p>
          <a:p>
            <a:pPr algn="just"/>
            <a:r>
              <a:rPr lang="en-US" sz="4600" dirty="0"/>
              <a:t>Amin, M. (2015). Dynamic Modeling and Verification of an Energy-Efficient Greenhouse With an Aquaponic System Using TRNSYS. Doctor of Philosophy in Engineering, School of Engineering, University of Dayton, Ohio, USA.</a:t>
            </a:r>
          </a:p>
          <a:p>
            <a:pPr algn="just"/>
            <a:endParaRPr lang="es-CO" sz="4600" dirty="0"/>
          </a:p>
        </p:txBody>
      </p:sp>
      <p:pic>
        <p:nvPicPr>
          <p:cNvPr id="16" name="Imagen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687978" y="31597963"/>
            <a:ext cx="4450358" cy="9161860"/>
          </a:xfrm>
          <a:prstGeom prst="rect">
            <a:avLst/>
          </a:prstGeom>
        </p:spPr>
      </p:pic>
      <p:sp>
        <p:nvSpPr>
          <p:cNvPr id="35" name="Rectángulo 34"/>
          <p:cNvSpPr/>
          <p:nvPr/>
        </p:nvSpPr>
        <p:spPr>
          <a:xfrm>
            <a:off x="16724893" y="22549094"/>
            <a:ext cx="14966791" cy="10064294"/>
          </a:xfrm>
          <a:prstGeom prst="rect">
            <a:avLst/>
          </a:prstGeom>
        </p:spPr>
        <p:txBody>
          <a:bodyPr wrap="square">
            <a:spAutoFit/>
          </a:bodyPr>
          <a:lstStyle/>
          <a:p>
            <a:pPr marL="857250" indent="-857250" algn="just">
              <a:spcAft>
                <a:spcPts val="0"/>
              </a:spcAft>
              <a:buFont typeface="Arial" panose="020B0604020202020204" pitchFamily="34" charset="0"/>
              <a:buChar char="•"/>
              <a:tabLst>
                <a:tab pos="50800" algn="l"/>
              </a:tabLst>
            </a:pPr>
            <a:r>
              <a:rPr lang="es-CO" sz="5400" dirty="0">
                <a:ea typeface="Times New Roman" panose="02020603050405020304" pitchFamily="18" charset="0"/>
                <a:cs typeface="Arial" panose="020B0604020202020204" pitchFamily="34" charset="0"/>
              </a:rPr>
              <a:t>Se realizó la construcción de un prototipo </a:t>
            </a:r>
            <a:r>
              <a:rPr lang="es-CO" sz="5400" dirty="0" smtClean="0">
                <a:ea typeface="Times New Roman" panose="02020603050405020304" pitchFamily="18" charset="0"/>
                <a:cs typeface="Arial" panose="020B0604020202020204" pitchFamily="34" charset="0"/>
              </a:rPr>
              <a:t>acuapónico </a:t>
            </a:r>
            <a:r>
              <a:rPr lang="es-CO" sz="5400" dirty="0">
                <a:ea typeface="Times New Roman" panose="02020603050405020304" pitchFamily="18" charset="0"/>
                <a:cs typeface="Arial" panose="020B0604020202020204" pitchFamily="34" charset="0"/>
              </a:rPr>
              <a:t>a pequeña escala que sirvió como planta para evaluar estrategias de control clásico ON-OFF y modernos como PID que mantuvieron los niveles estables de temperatura, pH, </a:t>
            </a:r>
            <a:r>
              <a:rPr lang="es-CO" sz="5400" dirty="0" smtClean="0">
                <a:ea typeface="Times New Roman" panose="02020603050405020304" pitchFamily="18" charset="0"/>
                <a:cs typeface="Arial" panose="020B0604020202020204" pitchFamily="34" charset="0"/>
              </a:rPr>
              <a:t>irrigación </a:t>
            </a:r>
            <a:r>
              <a:rPr lang="es-CO" sz="5400" dirty="0">
                <a:ea typeface="Times New Roman" panose="02020603050405020304" pitchFamily="18" charset="0"/>
                <a:cs typeface="Arial" panose="020B0604020202020204" pitchFamily="34" charset="0"/>
              </a:rPr>
              <a:t>de agua, oxigenación y frecuencia de alimentación de los peces. </a:t>
            </a:r>
          </a:p>
          <a:p>
            <a:pPr marL="857250" indent="-857250" algn="just">
              <a:spcAft>
                <a:spcPts val="0"/>
              </a:spcAft>
              <a:buFont typeface="Arial" panose="020B0604020202020204" pitchFamily="34" charset="0"/>
              <a:buChar char="•"/>
              <a:tabLst>
                <a:tab pos="50800" algn="l"/>
              </a:tabLst>
            </a:pPr>
            <a:r>
              <a:rPr lang="es-CO" sz="5400" dirty="0">
                <a:ea typeface="Times New Roman" panose="02020603050405020304" pitchFamily="18" charset="0"/>
                <a:cs typeface="Arial" panose="020B0604020202020204" pitchFamily="34" charset="0"/>
              </a:rPr>
              <a:t>El monitoreo remoto permitió la </a:t>
            </a:r>
            <a:r>
              <a:rPr lang="es-CO" sz="5400" dirty="0" smtClean="0">
                <a:ea typeface="Times New Roman" panose="02020603050405020304" pitchFamily="18" charset="0"/>
                <a:cs typeface="Arial" panose="020B0604020202020204" pitchFamily="34" charset="0"/>
              </a:rPr>
              <a:t>visualización </a:t>
            </a:r>
            <a:r>
              <a:rPr lang="es-CO" sz="5400" dirty="0">
                <a:ea typeface="Times New Roman" panose="02020603050405020304" pitchFamily="18" charset="0"/>
                <a:cs typeface="Arial" panose="020B0604020202020204" pitchFamily="34" charset="0"/>
              </a:rPr>
              <a:t>de variables ambientales de temperatura, pH en tiempo real almacenadas en la nube logrando un acceso </a:t>
            </a:r>
            <a:r>
              <a:rPr lang="es-CO" sz="5400" dirty="0" smtClean="0">
                <a:ea typeface="Times New Roman" panose="02020603050405020304" pitchFamily="18" charset="0"/>
                <a:cs typeface="Arial" panose="020B0604020202020204" pitchFamily="34" charset="0"/>
              </a:rPr>
              <a:t>instantáneo </a:t>
            </a:r>
            <a:r>
              <a:rPr lang="es-CO" sz="5400" dirty="0">
                <a:ea typeface="Times New Roman" panose="02020603050405020304" pitchFamily="18" charset="0"/>
                <a:cs typeface="Arial" panose="020B0604020202020204" pitchFamily="34" charset="0"/>
              </a:rPr>
              <a:t>en cualquier momento y lugar desde el aplicativo móvil. </a:t>
            </a:r>
            <a:endParaRPr lang="es-CO" sz="5400" dirty="0" smtClean="0">
              <a:ea typeface="Times New Roman" panose="02020603050405020304" pitchFamily="18" charset="0"/>
              <a:cs typeface="Arial" panose="020B0604020202020204" pitchFamily="34" charset="0"/>
            </a:endParaRPr>
          </a:p>
        </p:txBody>
      </p:sp>
      <p:pic>
        <p:nvPicPr>
          <p:cNvPr id="2" name="Imagen 1"/>
          <p:cNvPicPr>
            <a:picLocks noChangeAspect="1"/>
          </p:cNvPicPr>
          <p:nvPr/>
        </p:nvPicPr>
        <p:blipFill>
          <a:blip r:embed="rId11"/>
          <a:stretch>
            <a:fillRect/>
          </a:stretch>
        </p:blipFill>
        <p:spPr>
          <a:xfrm>
            <a:off x="30055297" y="4237269"/>
            <a:ext cx="2346607" cy="2523564"/>
          </a:xfrm>
          <a:prstGeom prst="rect">
            <a:avLst/>
          </a:prstGeom>
        </p:spPr>
      </p:pic>
      <p:pic>
        <p:nvPicPr>
          <p:cNvPr id="7" name="Imagen 6"/>
          <p:cNvPicPr>
            <a:picLocks noChangeAspect="1"/>
          </p:cNvPicPr>
          <p:nvPr/>
        </p:nvPicPr>
        <p:blipFill rotWithShape="1">
          <a:blip r:embed="rId12"/>
          <a:srcRect l="33656" t="29005" r="25084" b="44033"/>
          <a:stretch/>
        </p:blipFill>
        <p:spPr>
          <a:xfrm>
            <a:off x="16540843" y="10499270"/>
            <a:ext cx="6694714" cy="3477987"/>
          </a:xfrm>
          <a:prstGeom prst="rect">
            <a:avLst/>
          </a:prstGeom>
        </p:spPr>
      </p:pic>
      <p:pic>
        <p:nvPicPr>
          <p:cNvPr id="10" name="Imagen 9"/>
          <p:cNvPicPr>
            <a:picLocks noChangeAspect="1"/>
          </p:cNvPicPr>
          <p:nvPr/>
        </p:nvPicPr>
        <p:blipFill rotWithShape="1">
          <a:blip r:embed="rId13"/>
          <a:srcRect l="17203" t="46905" r="11442" b="23269"/>
          <a:stretch/>
        </p:blipFill>
        <p:spPr>
          <a:xfrm>
            <a:off x="23781278" y="10543800"/>
            <a:ext cx="7910406" cy="2976258"/>
          </a:xfrm>
          <a:prstGeom prst="rect">
            <a:avLst/>
          </a:prstGeom>
        </p:spPr>
      </p:pic>
    </p:spTree>
    <p:extLst>
      <p:ext uri="{BB962C8B-B14F-4D97-AF65-F5344CB8AC3E}">
        <p14:creationId xmlns:p14="http://schemas.microsoft.com/office/powerpoint/2010/main" val="1865976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07D3CAAA0841A4BBA12E828F65BF026" ma:contentTypeVersion="8" ma:contentTypeDescription="Crear nuevo documento." ma:contentTypeScope="" ma:versionID="236fcdc882d4f9b9063653f851534844">
  <xsd:schema xmlns:xsd="http://www.w3.org/2001/XMLSchema" xmlns:xs="http://www.w3.org/2001/XMLSchema" xmlns:p="http://schemas.microsoft.com/office/2006/metadata/properties" xmlns:ns2="773b7f24-9339-4348-8409-bfd55c94a743" xmlns:ns3="825eee5a-2ba0-4e5f-976a-2379241c4cee" targetNamespace="http://schemas.microsoft.com/office/2006/metadata/properties" ma:root="true" ma:fieldsID="8870e86ccb1540dd6e99f30b3380d9e9" ns2:_="" ns3:_="">
    <xsd:import namespace="773b7f24-9339-4348-8409-bfd55c94a743"/>
    <xsd:import namespace="825eee5a-2ba0-4e5f-976a-2379241c4ce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3b7f24-9339-4348-8409-bfd55c94a7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5eee5a-2ba0-4e5f-976a-2379241c4cee" elementFormDefault="qualified">
    <xsd:import namespace="http://schemas.microsoft.com/office/2006/documentManagement/types"/>
    <xsd:import namespace="http://schemas.microsoft.com/office/infopath/2007/PartnerControls"/>
    <xsd:element name="SharedWithUsers" ma:index="14"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6361FD4-6147-41D4-8879-6167A2B2596C}"/>
</file>

<file path=customXml/itemProps2.xml><?xml version="1.0" encoding="utf-8"?>
<ds:datastoreItem xmlns:ds="http://schemas.openxmlformats.org/officeDocument/2006/customXml" ds:itemID="{69C88485-1E55-4E67-94CE-5644228B9F09}"/>
</file>

<file path=customXml/itemProps3.xml><?xml version="1.0" encoding="utf-8"?>
<ds:datastoreItem xmlns:ds="http://schemas.openxmlformats.org/officeDocument/2006/customXml" ds:itemID="{CD15266E-D6BC-4AC8-9775-F1C46DD026DD}"/>
</file>

<file path=docProps/app.xml><?xml version="1.0" encoding="utf-8"?>
<Properties xmlns="http://schemas.openxmlformats.org/officeDocument/2006/extended-properties" xmlns:vt="http://schemas.openxmlformats.org/officeDocument/2006/docPropsVTypes">
  <Template>Office Theme</Template>
  <TotalTime>4344</TotalTime>
  <Words>400</Words>
  <Application>Microsoft Office PowerPoint</Application>
  <PresentationFormat>Personalizado</PresentationFormat>
  <Paragraphs>39</Paragraphs>
  <Slides>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vt:i4>
      </vt:variant>
    </vt:vector>
  </HeadingPairs>
  <TitlesOfParts>
    <vt:vector size="7" baseType="lpstr">
      <vt:lpstr>Arial</vt:lpstr>
      <vt:lpstr>Calibri</vt:lpstr>
      <vt:lpstr>Calibri Light</vt:lpstr>
      <vt:lpstr>Maiandra GD</vt:lpstr>
      <vt:lpstr>Times New Roman</vt:lpstr>
      <vt:lpstr>Tema de Office</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Ivàn Nova Pinzón</dc:creator>
  <cp:lastModifiedBy>UTS</cp:lastModifiedBy>
  <cp:revision>57</cp:revision>
  <dcterms:created xsi:type="dcterms:W3CDTF">2018-10-05T23:23:22Z</dcterms:created>
  <dcterms:modified xsi:type="dcterms:W3CDTF">2018-12-05T18:21:45Z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0x010100807D3CAAA0841A4BBA12E828F65BF026</vt:lpwstr>
  </property>
</Properties>
</file>