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del trabajo" id="{11A0E516-B446-4D39-A665-D40284E8981E}">
          <p14:sldIdLst>
            <p14:sldId id="256"/>
            <p14:sldId id="274"/>
          </p14:sldIdLst>
        </p14:section>
        <p14:section name="Introducción del Trabajo" id="{8935CF11-2E03-4767-B7CA-F292E538F6D0}">
          <p14:sldIdLst>
            <p14:sldId id="257"/>
            <p14:sldId id="258"/>
            <p14:sldId id="259"/>
          </p14:sldIdLst>
        </p14:section>
        <p14:section name="DESARROLLO" id="{7D8D43AF-914A-43C2-A887-F1E9984F901A}">
          <p14:sldIdLst>
            <p14:sldId id="260"/>
            <p14:sldId id="261"/>
            <p14:sldId id="262"/>
            <p14:sldId id="263"/>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266CD-57A1-4E04-8C20-FA474D51A7A3}" type="datetimeFigureOut">
              <a:rPr lang="es-CO" smtClean="0"/>
              <a:t>12/05/2017</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26F17-EABB-4D1A-BDDE-E0DB93D12333}" type="slidenum">
              <a:rPr lang="es-CO" smtClean="0"/>
              <a:t>‹Nº›</a:t>
            </a:fld>
            <a:endParaRPr lang="es-CO"/>
          </a:p>
        </p:txBody>
      </p:sp>
    </p:spTree>
    <p:extLst>
      <p:ext uri="{BB962C8B-B14F-4D97-AF65-F5344CB8AC3E}">
        <p14:creationId xmlns:p14="http://schemas.microsoft.com/office/powerpoint/2010/main" val="267961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 Los automóviles eléctricos son la apuesta a un futuro donde la industria y el mercado de consumo incrementen significativamente la participación en el mercado con respecto a los motores de combustión interna. Se espera que el motor eléctrico sea parte primordial de los objetivos mercantiles de las empresas dedicadas a la construcción de automóviles deportivos y urbanos. </a:t>
            </a:r>
            <a:endParaRPr lang="es-CO" dirty="0"/>
          </a:p>
        </p:txBody>
      </p:sp>
      <p:sp>
        <p:nvSpPr>
          <p:cNvPr id="4" name="Marcador de número de diapositiva 3"/>
          <p:cNvSpPr>
            <a:spLocks noGrp="1"/>
          </p:cNvSpPr>
          <p:nvPr>
            <p:ph type="sldNum" sz="quarter" idx="10"/>
          </p:nvPr>
        </p:nvSpPr>
        <p:spPr/>
        <p:txBody>
          <a:bodyPr/>
          <a:lstStyle/>
          <a:p>
            <a:fld id="{21326F17-EABB-4D1A-BDDE-E0DB93D12333}" type="slidenum">
              <a:rPr lang="es-CO" smtClean="0"/>
              <a:t>3</a:t>
            </a:fld>
            <a:endParaRPr lang="es-CO"/>
          </a:p>
        </p:txBody>
      </p:sp>
    </p:spTree>
    <p:extLst>
      <p:ext uri="{BB962C8B-B14F-4D97-AF65-F5344CB8AC3E}">
        <p14:creationId xmlns:p14="http://schemas.microsoft.com/office/powerpoint/2010/main" val="339039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1200" b="0" i="0" u="none" strike="noStrike" kern="1200" baseline="0" dirty="0">
              <a:solidFill>
                <a:schemeClr val="tx1"/>
              </a:solidFill>
              <a:latin typeface="+mn-lt"/>
              <a:ea typeface="+mn-ea"/>
              <a:cs typeface="+mn-cs"/>
            </a:endParaRPr>
          </a:p>
          <a:p>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 Por medio de la presente investigación se busca definir el proceso de selección de motores eléctricos y sus respectivas baterías, partiendo de un chasis vehicular existente. La primera parte del proceso se realiza por medio de investigación teórica sobre el funcionamiento del vehículo, los motores eléctricos, y los procesos de conversión de energía. Esta investigación se utiliza como punto de partida para definir las dimensiones y características de los componentes del sistema de transmisión de potencia.</a:t>
            </a:r>
            <a:endParaRPr lang="es-CO" dirty="0"/>
          </a:p>
        </p:txBody>
      </p:sp>
      <p:sp>
        <p:nvSpPr>
          <p:cNvPr id="4" name="Marcador de número de diapositiva 3"/>
          <p:cNvSpPr>
            <a:spLocks noGrp="1"/>
          </p:cNvSpPr>
          <p:nvPr>
            <p:ph type="sldNum" sz="quarter" idx="10"/>
          </p:nvPr>
        </p:nvSpPr>
        <p:spPr/>
        <p:txBody>
          <a:bodyPr/>
          <a:lstStyle/>
          <a:p>
            <a:fld id="{21326F17-EABB-4D1A-BDDE-E0DB93D12333}" type="slidenum">
              <a:rPr lang="es-CO" smtClean="0"/>
              <a:t>4</a:t>
            </a:fld>
            <a:endParaRPr lang="es-CO"/>
          </a:p>
        </p:txBody>
      </p:sp>
    </p:spTree>
    <p:extLst>
      <p:ext uri="{BB962C8B-B14F-4D97-AF65-F5344CB8AC3E}">
        <p14:creationId xmlns:p14="http://schemas.microsoft.com/office/powerpoint/2010/main" val="37526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 El modelado 3D se realiza en el software Solid Works® y la simulación del funcionamiento eléctrico se realiza en SIMULINK®. </a:t>
            </a:r>
            <a:endParaRPr lang="es-CO" dirty="0"/>
          </a:p>
        </p:txBody>
      </p:sp>
      <p:sp>
        <p:nvSpPr>
          <p:cNvPr id="4" name="Marcador de número de diapositiva 3"/>
          <p:cNvSpPr>
            <a:spLocks noGrp="1"/>
          </p:cNvSpPr>
          <p:nvPr>
            <p:ph type="sldNum" sz="quarter" idx="10"/>
          </p:nvPr>
        </p:nvSpPr>
        <p:spPr/>
        <p:txBody>
          <a:bodyPr/>
          <a:lstStyle/>
          <a:p>
            <a:fld id="{21326F17-EABB-4D1A-BDDE-E0DB93D12333}" type="slidenum">
              <a:rPr lang="es-CO" smtClean="0"/>
              <a:t>5</a:t>
            </a:fld>
            <a:endParaRPr lang="es-CO"/>
          </a:p>
        </p:txBody>
      </p:sp>
    </p:spTree>
    <p:extLst>
      <p:ext uri="{BB962C8B-B14F-4D97-AF65-F5344CB8AC3E}">
        <p14:creationId xmlns:p14="http://schemas.microsoft.com/office/powerpoint/2010/main" val="401054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8EA1F48-70E5-4A52-99A7-FB68AF1EC224}" type="datetimeFigureOut">
              <a:rPr lang="es-CO" smtClean="0"/>
              <a:t>12/05/2017</a:t>
            </a:fld>
            <a:endParaRPr lang="es-CO"/>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CO"/>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349AA17-74EE-417E-8DE6-DDA310044562}" type="slidenum">
              <a:rPr lang="es-CO" smtClean="0"/>
              <a:t>‹Nº›</a:t>
            </a:fld>
            <a:endParaRPr lang="es-CO"/>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44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EA1F48-70E5-4A52-99A7-FB68AF1EC224}" type="datetimeFigureOut">
              <a:rPr lang="es-CO" smtClean="0"/>
              <a:t>12/05/2017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349AA17-74EE-417E-8DE6-DDA310044562}" type="slidenum">
              <a:rPr lang="es-CO" smtClean="0"/>
              <a:t>‹Nº›</a:t>
            </a:fld>
            <a:endParaRPr lang="es-CO"/>
          </a:p>
        </p:txBody>
      </p:sp>
    </p:spTree>
    <p:extLst>
      <p:ext uri="{BB962C8B-B14F-4D97-AF65-F5344CB8AC3E}">
        <p14:creationId xmlns:p14="http://schemas.microsoft.com/office/powerpoint/2010/main" val="361743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EA1F48-70E5-4A52-99A7-FB68AF1EC224}" type="datetimeFigureOut">
              <a:rPr lang="es-CO" smtClean="0"/>
              <a:t>12/05/2017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349AA17-74EE-417E-8DE6-DDA310044562}" type="slidenum">
              <a:rPr lang="es-CO" smtClean="0"/>
              <a:t>‹Nº›</a:t>
            </a:fld>
            <a:endParaRPr lang="es-CO"/>
          </a:p>
        </p:txBody>
      </p:sp>
    </p:spTree>
    <p:extLst>
      <p:ext uri="{BB962C8B-B14F-4D97-AF65-F5344CB8AC3E}">
        <p14:creationId xmlns:p14="http://schemas.microsoft.com/office/powerpoint/2010/main" val="121293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8EA1F48-70E5-4A52-99A7-FB68AF1EC224}" type="datetimeFigureOut">
              <a:rPr lang="es-CO" smtClean="0"/>
              <a:t>12/05/2017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349AA17-74EE-417E-8DE6-DDA310044562}" type="slidenum">
              <a:rPr lang="es-CO" smtClean="0"/>
              <a:t>‹Nº›</a:t>
            </a:fld>
            <a:endParaRPr lang="es-CO"/>
          </a:p>
        </p:txBody>
      </p:sp>
    </p:spTree>
    <p:extLst>
      <p:ext uri="{BB962C8B-B14F-4D97-AF65-F5344CB8AC3E}">
        <p14:creationId xmlns:p14="http://schemas.microsoft.com/office/powerpoint/2010/main" val="231913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8EA1F48-70E5-4A52-99A7-FB68AF1EC224}" type="datetimeFigureOut">
              <a:rPr lang="es-CO" smtClean="0"/>
              <a:t>12/05/2017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349AA17-74EE-417E-8DE6-DDA310044562}" type="slidenum">
              <a:rPr lang="es-CO" smtClean="0"/>
              <a:t>‹Nº›</a:t>
            </a:fld>
            <a:endParaRPr lang="es-CO"/>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978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8EA1F48-70E5-4A52-99A7-FB68AF1EC224}" type="datetimeFigureOut">
              <a:rPr lang="es-CO" smtClean="0"/>
              <a:t>12/05/2017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349AA17-74EE-417E-8DE6-DDA310044562}" type="slidenum">
              <a:rPr lang="es-CO" smtClean="0"/>
              <a:t>‹Nº›</a:t>
            </a:fld>
            <a:endParaRPr lang="es-CO"/>
          </a:p>
        </p:txBody>
      </p:sp>
    </p:spTree>
    <p:extLst>
      <p:ext uri="{BB962C8B-B14F-4D97-AF65-F5344CB8AC3E}">
        <p14:creationId xmlns:p14="http://schemas.microsoft.com/office/powerpoint/2010/main" val="13131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8EA1F48-70E5-4A52-99A7-FB68AF1EC224}" type="datetimeFigureOut">
              <a:rPr lang="es-CO" smtClean="0"/>
              <a:t>12/05/2017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349AA17-74EE-417E-8DE6-DDA310044562}" type="slidenum">
              <a:rPr lang="es-CO" smtClean="0"/>
              <a:t>‹Nº›</a:t>
            </a:fld>
            <a:endParaRPr lang="es-CO"/>
          </a:p>
        </p:txBody>
      </p:sp>
    </p:spTree>
    <p:extLst>
      <p:ext uri="{BB962C8B-B14F-4D97-AF65-F5344CB8AC3E}">
        <p14:creationId xmlns:p14="http://schemas.microsoft.com/office/powerpoint/2010/main" val="28375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8EA1F48-70E5-4A52-99A7-FB68AF1EC224}" type="datetimeFigureOut">
              <a:rPr lang="es-CO" smtClean="0"/>
              <a:t>12/05/2017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349AA17-74EE-417E-8DE6-DDA310044562}" type="slidenum">
              <a:rPr lang="es-CO" smtClean="0"/>
              <a:t>‹Nº›</a:t>
            </a:fld>
            <a:endParaRPr lang="es-CO"/>
          </a:p>
        </p:txBody>
      </p:sp>
    </p:spTree>
    <p:extLst>
      <p:ext uri="{BB962C8B-B14F-4D97-AF65-F5344CB8AC3E}">
        <p14:creationId xmlns:p14="http://schemas.microsoft.com/office/powerpoint/2010/main" val="340363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A1F48-70E5-4A52-99A7-FB68AF1EC224}" type="datetimeFigureOut">
              <a:rPr lang="es-CO" smtClean="0"/>
              <a:t>12/05/2017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349AA17-74EE-417E-8DE6-DDA310044562}" type="slidenum">
              <a:rPr lang="es-CO" smtClean="0"/>
              <a:t>‹Nº›</a:t>
            </a:fld>
            <a:endParaRPr lang="es-CO"/>
          </a:p>
        </p:txBody>
      </p:sp>
    </p:spTree>
    <p:extLst>
      <p:ext uri="{BB962C8B-B14F-4D97-AF65-F5344CB8AC3E}">
        <p14:creationId xmlns:p14="http://schemas.microsoft.com/office/powerpoint/2010/main" val="3076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8EA1F48-70E5-4A52-99A7-FB68AF1EC224}" type="datetimeFigureOut">
              <a:rPr lang="es-CO" smtClean="0"/>
              <a:t>12/05/2017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349AA17-74EE-417E-8DE6-DDA310044562}" type="slidenum">
              <a:rPr lang="es-CO" smtClean="0"/>
              <a:t>‹Nº›</a:t>
            </a:fld>
            <a:endParaRPr lang="es-CO"/>
          </a:p>
        </p:txBody>
      </p:sp>
    </p:spTree>
    <p:extLst>
      <p:ext uri="{BB962C8B-B14F-4D97-AF65-F5344CB8AC3E}">
        <p14:creationId xmlns:p14="http://schemas.microsoft.com/office/powerpoint/2010/main" val="325773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8EA1F48-70E5-4A52-99A7-FB68AF1EC224}" type="datetimeFigureOut">
              <a:rPr lang="es-CO" smtClean="0"/>
              <a:t>12/05/2017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349AA17-74EE-417E-8DE6-DDA310044562}" type="slidenum">
              <a:rPr lang="es-CO" smtClean="0"/>
              <a:t>‹Nº›</a:t>
            </a:fld>
            <a:endParaRPr lang="es-CO"/>
          </a:p>
        </p:txBody>
      </p:sp>
    </p:spTree>
    <p:extLst>
      <p:ext uri="{BB962C8B-B14F-4D97-AF65-F5344CB8AC3E}">
        <p14:creationId xmlns:p14="http://schemas.microsoft.com/office/powerpoint/2010/main" val="57560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8EA1F48-70E5-4A52-99A7-FB68AF1EC224}" type="datetimeFigureOut">
              <a:rPr lang="es-CO" smtClean="0"/>
              <a:t>12/05/2017</a:t>
            </a:fld>
            <a:endParaRPr lang="es-CO"/>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CO"/>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349AA17-74EE-417E-8DE6-DDA310044562}" type="slidenum">
              <a:rPr lang="es-CO" smtClean="0"/>
              <a:t>‹Nº›</a:t>
            </a:fld>
            <a:endParaRPr lang="es-CO"/>
          </a:p>
        </p:txBody>
      </p:sp>
    </p:spTree>
    <p:extLst>
      <p:ext uri="{BB962C8B-B14F-4D97-AF65-F5344CB8AC3E}">
        <p14:creationId xmlns:p14="http://schemas.microsoft.com/office/powerpoint/2010/main" val="26700558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3999" y="2715904"/>
            <a:ext cx="9144000" cy="3249503"/>
          </a:xfrm>
        </p:spPr>
        <p:txBody>
          <a:bodyPr>
            <a:noAutofit/>
          </a:bodyPr>
          <a:lstStyle/>
          <a:p>
            <a:r>
              <a:rPr lang="es-CO" sz="4800" dirty="0"/>
              <a:t>Diseño y Simulación del Sistema de Transmisión de Potencia de un Vehículo Eléctrico para Competencias Deportivas. </a:t>
            </a:r>
          </a:p>
        </p:txBody>
      </p:sp>
      <p:pic>
        <p:nvPicPr>
          <p:cNvPr id="4" name="Imagen 3" descr="L:\logo\logo uts TRANSPARENCIA.png"/>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Marker/>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65837" y="305605"/>
            <a:ext cx="3460324" cy="2270169"/>
          </a:xfrm>
          <a:prstGeom prst="rect">
            <a:avLst/>
          </a:prstGeom>
          <a:noFill/>
          <a:ln>
            <a:noFill/>
          </a:ln>
        </p:spPr>
      </p:pic>
    </p:spTree>
    <p:extLst>
      <p:ext uri="{BB962C8B-B14F-4D97-AF65-F5344CB8AC3E}">
        <p14:creationId xmlns:p14="http://schemas.microsoft.com/office/powerpoint/2010/main" val="737477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ángulo 4"/>
              <p:cNvSpPr/>
              <p:nvPr/>
            </p:nvSpPr>
            <p:spPr>
              <a:xfrm>
                <a:off x="959892" y="586085"/>
                <a:ext cx="5208896" cy="1665199"/>
              </a:xfrm>
              <a:prstGeom prst="rect">
                <a:avLst/>
              </a:prstGeom>
            </p:spPr>
            <p:txBody>
              <a:bodyPr wrap="square">
                <a:spAutoFit/>
              </a:bodyPr>
              <a:lstStyle/>
              <a:p>
                <a:pPr algn="just">
                  <a:spcAft>
                    <a:spcPts val="0"/>
                  </a:spcAft>
                </a:pPr>
                <a:r>
                  <a:rPr lang="es-CO" sz="2000" dirty="0">
                    <a:ea typeface="Times New Roman" panose="02020603050405020304" pitchFamily="18" charset="0"/>
                    <a:cs typeface="Times New Roman" panose="02020603050405020304" pitchFamily="18" charset="0"/>
                  </a:rPr>
                  <a:t>Donde se tiene que:</a:t>
                </a:r>
                <a:endParaRPr lang="es-CO" dirty="0">
                  <a:ea typeface="Times New Roman" panose="02020603050405020304" pitchFamily="18" charset="0"/>
                  <a:cs typeface="Times New Roman" panose="02020603050405020304" pitchFamily="18" charset="0"/>
                </a:endParaRPr>
              </a:p>
              <a:p>
                <a:pPr algn="just">
                  <a:spcAft>
                    <a:spcPts val="0"/>
                  </a:spcAft>
                </a:pPr>
                <a:r>
                  <a:rPr lang="es-CO" dirty="0">
                    <a:ea typeface="Times New Roman" panose="02020603050405020304" pitchFamily="18" charset="0"/>
                    <a:cs typeface="Times New Roman" panose="02020603050405020304" pitchFamily="18" charset="0"/>
                  </a:rPr>
                  <a:t> </a:t>
                </a:r>
              </a:p>
              <a:p>
                <a:pPr algn="just">
                  <a:spcAft>
                    <a:spcPts val="0"/>
                  </a:spcAft>
                </a:pPr>
                <a:r>
                  <a:rPr lang="es-CO" i="1" dirty="0" err="1">
                    <a:ea typeface="Times New Roman" panose="02020603050405020304" pitchFamily="18" charset="0"/>
                    <a:cs typeface="Times New Roman" panose="02020603050405020304" pitchFamily="18" charset="0"/>
                  </a:rPr>
                  <a:t>Cx</a:t>
                </a:r>
                <a:r>
                  <a:rPr lang="es-CO" i="1" dirty="0">
                    <a:ea typeface="Times New Roman" panose="02020603050405020304" pitchFamily="18" charset="0"/>
                    <a:cs typeface="Times New Roman" panose="02020603050405020304" pitchFamily="18" charset="0"/>
                  </a:rPr>
                  <a:t> </a:t>
                </a:r>
                <a:r>
                  <a:rPr lang="es-CO" dirty="0">
                    <a:ea typeface="Times New Roman" panose="02020603050405020304" pitchFamily="18" charset="0"/>
                    <a:cs typeface="Times New Roman" panose="02020603050405020304" pitchFamily="18" charset="0"/>
                  </a:rPr>
                  <a:t>= Coeficiente de penetración del aire</a:t>
                </a:r>
              </a:p>
              <a:p>
                <a:pPr algn="just">
                  <a:spcAft>
                    <a:spcPts val="0"/>
                  </a:spcAft>
                </a:pPr>
                <a14:m>
                  <m:oMath xmlns:m="http://schemas.openxmlformats.org/officeDocument/2006/math">
                    <m:r>
                      <a:rPr lang="es-CO" sz="2400" i="1">
                        <a:effectLst/>
                        <a:latin typeface="Cambria Math" panose="02040503050406030204" pitchFamily="18" charset="0"/>
                        <a:ea typeface="Times New Roman" panose="02020603050405020304" pitchFamily="18" charset="0"/>
                        <a:cs typeface="Times New Roman" panose="02020603050405020304" pitchFamily="18" charset="0"/>
                      </a:rPr>
                      <m:t>𝜌</m:t>
                    </m:r>
                  </m:oMath>
                </a14:m>
                <a:r>
                  <a:rPr lang="es-CO" dirty="0">
                    <a:ea typeface="Times New Roman" panose="02020603050405020304" pitchFamily="18" charset="0"/>
                    <a:cs typeface="Times New Roman" panose="02020603050405020304" pitchFamily="18" charset="0"/>
                  </a:rPr>
                  <a:t>= Densidad del aire.</a:t>
                </a:r>
              </a:p>
              <a:p>
                <a:pPr algn="just">
                  <a:spcAft>
                    <a:spcPts val="0"/>
                  </a:spcAft>
                </a:pPr>
                <a14:m>
                  <m:oMath xmlns:m="http://schemas.openxmlformats.org/officeDocument/2006/math">
                    <m:sSup>
                      <m:sSupPr>
                        <m:ctrlPr>
                          <a:rPr lang="es-CO" i="1">
                            <a:latin typeface="Cambria Math" panose="02040503050406030204" pitchFamily="18" charset="0"/>
                            <a:ea typeface="Times New Roman" panose="02020603050405020304" pitchFamily="18" charset="0"/>
                            <a:cs typeface="Times New Roman" panose="02020603050405020304" pitchFamily="18" charset="0"/>
                          </a:rPr>
                        </m:ctrlPr>
                      </m:sSupPr>
                      <m:e>
                        <m:r>
                          <a:rPr lang="es-CO" i="1">
                            <a:latin typeface="Cambria Math" panose="02040503050406030204" pitchFamily="18" charset="0"/>
                            <a:ea typeface="Times New Roman" panose="02020603050405020304" pitchFamily="18" charset="0"/>
                            <a:cs typeface="Times New Roman" panose="02020603050405020304" pitchFamily="18" charset="0"/>
                          </a:rPr>
                          <m:t>𝑉</m:t>
                        </m:r>
                      </m:e>
                      <m:sup>
                        <m:r>
                          <a:rPr lang="es-CO" i="1">
                            <a:latin typeface="Cambria Math" panose="02040503050406030204" pitchFamily="18" charset="0"/>
                            <a:ea typeface="Times New Roman" panose="02020603050405020304" pitchFamily="18" charset="0"/>
                            <a:cs typeface="Times New Roman" panose="02020603050405020304" pitchFamily="18" charset="0"/>
                          </a:rPr>
                          <m:t>2</m:t>
                        </m:r>
                      </m:sup>
                    </m:sSup>
                    <m:r>
                      <a:rPr lang="es-CO" i="1">
                        <a:latin typeface="Cambria Math" panose="02040503050406030204" pitchFamily="18" charset="0"/>
                        <a:ea typeface="Times New Roman" panose="02020603050405020304" pitchFamily="18" charset="0"/>
                        <a:cs typeface="Times New Roman" panose="02020603050405020304" pitchFamily="18" charset="0"/>
                      </a:rPr>
                      <m:t>=</m:t>
                    </m:r>
                    <m:f>
                      <m:fPr>
                        <m:type m:val="skw"/>
                        <m:ctrlPr>
                          <a:rPr lang="es-CO" i="1">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s-CO" i="1">
                                <a:latin typeface="Cambria Math" panose="02040503050406030204" pitchFamily="18" charset="0"/>
                                <a:ea typeface="Times New Roman" panose="02020603050405020304" pitchFamily="18" charset="0"/>
                                <a:cs typeface="Times New Roman" panose="02020603050405020304" pitchFamily="18" charset="0"/>
                              </a:rPr>
                            </m:ctrlPr>
                          </m:sSupPr>
                          <m:e>
                            <m:r>
                              <a:rPr lang="es-CO" i="1">
                                <a:latin typeface="Cambria Math" panose="02040503050406030204" pitchFamily="18" charset="0"/>
                                <a:ea typeface="Times New Roman" panose="02020603050405020304" pitchFamily="18" charset="0"/>
                                <a:cs typeface="Times New Roman" panose="02020603050405020304" pitchFamily="18" charset="0"/>
                              </a:rPr>
                              <m:t>𝑚</m:t>
                            </m:r>
                          </m:e>
                          <m:sup>
                            <m:r>
                              <a:rPr lang="es-CO" i="1">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s-CO" i="1">
                                <a:latin typeface="Cambria Math" panose="02040503050406030204" pitchFamily="18" charset="0"/>
                                <a:ea typeface="Times New Roman" panose="02020603050405020304" pitchFamily="18" charset="0"/>
                                <a:cs typeface="Times New Roman" panose="02020603050405020304" pitchFamily="18" charset="0"/>
                              </a:rPr>
                            </m:ctrlPr>
                          </m:sSupPr>
                          <m:e>
                            <m:r>
                              <a:rPr lang="es-CO" i="1">
                                <a:latin typeface="Cambria Math" panose="02040503050406030204" pitchFamily="18" charset="0"/>
                                <a:ea typeface="Times New Roman" panose="02020603050405020304" pitchFamily="18" charset="0"/>
                                <a:cs typeface="Times New Roman" panose="02020603050405020304" pitchFamily="18" charset="0"/>
                              </a:rPr>
                              <m:t>𝑠</m:t>
                            </m:r>
                          </m:e>
                          <m:sup>
                            <m:r>
                              <a:rPr lang="es-CO" i="1">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es-CO" dirty="0">
                    <a:ea typeface="Times New Roman" panose="02020603050405020304" pitchFamily="18" charset="0"/>
                    <a:cs typeface="Times New Roman" panose="02020603050405020304" pitchFamily="18" charset="0"/>
                  </a:rPr>
                  <a:t>= Velocidad deseada al cuadrado.</a:t>
                </a:r>
              </a:p>
            </p:txBody>
          </p:sp>
        </mc:Choice>
        <mc:Fallback xmlns="">
          <p:sp>
            <p:nvSpPr>
              <p:cNvPr id="5" name="Rectángulo 4"/>
              <p:cNvSpPr>
                <a:spLocks noRot="1" noChangeAspect="1" noMove="1" noResize="1" noEditPoints="1" noAdjustHandles="1" noChangeArrowheads="1" noChangeShapeType="1" noTextEdit="1"/>
              </p:cNvSpPr>
              <p:nvPr/>
            </p:nvSpPr>
            <p:spPr>
              <a:xfrm>
                <a:off x="959892" y="586085"/>
                <a:ext cx="5208896" cy="1665199"/>
              </a:xfrm>
              <a:prstGeom prst="rect">
                <a:avLst/>
              </a:prstGeom>
              <a:blipFill>
                <a:blip r:embed="rId2"/>
                <a:stretch>
                  <a:fillRect l="-1170" t="-1832" b="-50183"/>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126231" y="963431"/>
                <a:ext cx="3885062" cy="7838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O" sz="2400" i="1">
                          <a:latin typeface="Cambria Math" panose="02040503050406030204" pitchFamily="18" charset="0"/>
                        </a:rPr>
                        <m:t>𝐹𝑎</m:t>
                      </m:r>
                      <m:r>
                        <a:rPr lang="es-CO" sz="2400" i="0">
                          <a:latin typeface="Cambria Math" panose="02040503050406030204" pitchFamily="18" charset="0"/>
                        </a:rPr>
                        <m:t>=</m:t>
                      </m:r>
                      <m:f>
                        <m:fPr>
                          <m:ctrlPr>
                            <a:rPr lang="es-CO" sz="2400" i="1">
                              <a:latin typeface="Cambria Math" panose="02040503050406030204" pitchFamily="18" charset="0"/>
                            </a:rPr>
                          </m:ctrlPr>
                        </m:fPr>
                        <m:num>
                          <m:r>
                            <a:rPr lang="es-CO" sz="2400" i="0">
                              <a:latin typeface="Cambria Math" panose="02040503050406030204" pitchFamily="18" charset="0"/>
                            </a:rPr>
                            <m:t>1</m:t>
                          </m:r>
                        </m:num>
                        <m:den>
                          <m:r>
                            <a:rPr lang="es-CO" sz="2400" i="0">
                              <a:latin typeface="Cambria Math" panose="02040503050406030204" pitchFamily="18" charset="0"/>
                            </a:rPr>
                            <m:t>2</m:t>
                          </m:r>
                        </m:den>
                      </m:f>
                      <m:r>
                        <a:rPr lang="es-CO" sz="2400" i="0">
                          <a:latin typeface="Cambria Math" panose="02040503050406030204" pitchFamily="18" charset="0"/>
                        </a:rPr>
                        <m:t>∗</m:t>
                      </m:r>
                      <m:r>
                        <a:rPr lang="es-CO" sz="2400" i="1">
                          <a:latin typeface="Cambria Math" panose="02040503050406030204" pitchFamily="18" charset="0"/>
                        </a:rPr>
                        <m:t>𝐶𝑥</m:t>
                      </m:r>
                      <m:r>
                        <a:rPr lang="es-CO" sz="2400" i="0">
                          <a:latin typeface="Cambria Math" panose="02040503050406030204" pitchFamily="18" charset="0"/>
                        </a:rPr>
                        <m:t>∗Á</m:t>
                      </m:r>
                      <m:r>
                        <a:rPr lang="es-CO" sz="2400" i="1">
                          <a:latin typeface="Cambria Math" panose="02040503050406030204" pitchFamily="18" charset="0"/>
                        </a:rPr>
                        <m:t>𝑟𝑒𝑎</m:t>
                      </m:r>
                      <m:r>
                        <a:rPr lang="es-CO" sz="2400" i="0">
                          <a:latin typeface="Cambria Math" panose="02040503050406030204" pitchFamily="18" charset="0"/>
                        </a:rPr>
                        <m:t>∗</m:t>
                      </m:r>
                      <m:r>
                        <a:rPr lang="es-CO" sz="2400" i="1">
                          <a:latin typeface="Cambria Math" panose="02040503050406030204" pitchFamily="18" charset="0"/>
                        </a:rPr>
                        <m:t>𝜌</m:t>
                      </m:r>
                      <m:r>
                        <a:rPr lang="es-CO" sz="2400" i="0">
                          <a:latin typeface="Cambria Math" panose="02040503050406030204" pitchFamily="18" charset="0"/>
                        </a:rPr>
                        <m:t>∗</m:t>
                      </m:r>
                      <m:sSup>
                        <m:sSupPr>
                          <m:ctrlPr>
                            <a:rPr lang="es-CO" sz="2400" i="1">
                              <a:latin typeface="Cambria Math" panose="02040503050406030204" pitchFamily="18" charset="0"/>
                            </a:rPr>
                          </m:ctrlPr>
                        </m:sSupPr>
                        <m:e>
                          <m:r>
                            <a:rPr lang="es-CO" sz="2400" i="1">
                              <a:latin typeface="Cambria Math" panose="02040503050406030204" pitchFamily="18" charset="0"/>
                            </a:rPr>
                            <m:t>𝑉</m:t>
                          </m:r>
                        </m:e>
                        <m:sup>
                          <m:r>
                            <a:rPr lang="es-CO" sz="2400" i="0">
                              <a:latin typeface="Cambria Math" panose="02040503050406030204" pitchFamily="18" charset="0"/>
                            </a:rPr>
                            <m:t>2</m:t>
                          </m:r>
                        </m:sup>
                      </m:sSup>
                    </m:oMath>
                  </m:oMathPara>
                </a14:m>
                <a:endParaRPr lang="es-CO" sz="2400" dirty="0"/>
              </a:p>
            </p:txBody>
          </p:sp>
        </mc:Choice>
        <mc:Fallback xmlns="">
          <p:sp>
            <p:nvSpPr>
              <p:cNvPr id="6" name="Rectángulo 5"/>
              <p:cNvSpPr>
                <a:spLocks noRot="1" noChangeAspect="1" noMove="1" noResize="1" noEditPoints="1" noAdjustHandles="1" noChangeArrowheads="1" noChangeShapeType="1" noTextEdit="1"/>
              </p:cNvSpPr>
              <p:nvPr/>
            </p:nvSpPr>
            <p:spPr>
              <a:xfrm>
                <a:off x="7126231" y="963431"/>
                <a:ext cx="3885062" cy="783804"/>
              </a:xfrm>
              <a:prstGeom prst="rect">
                <a:avLst/>
              </a:prstGeom>
              <a:blipFill>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437563" y="3488702"/>
                <a:ext cx="196945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2800" i="1">
                          <a:latin typeface="Cambria Math" panose="02040503050406030204" pitchFamily="18" charset="0"/>
                        </a:rPr>
                        <m:t>𝐹𝑟</m:t>
                      </m:r>
                      <m:r>
                        <a:rPr lang="es-CO" sz="2800" i="0">
                          <a:latin typeface="Cambria Math" panose="02040503050406030204" pitchFamily="18" charset="0"/>
                        </a:rPr>
                        <m:t>=</m:t>
                      </m:r>
                      <m:r>
                        <a:rPr lang="es-CO" sz="2800" i="1">
                          <a:latin typeface="Cambria Math" panose="02040503050406030204" pitchFamily="18" charset="0"/>
                        </a:rPr>
                        <m:t>𝜇</m:t>
                      </m:r>
                      <m:r>
                        <a:rPr lang="es-CO" sz="2800" i="0">
                          <a:latin typeface="Cambria Math" panose="02040503050406030204" pitchFamily="18" charset="0"/>
                        </a:rPr>
                        <m:t>∗</m:t>
                      </m:r>
                      <m:r>
                        <a:rPr lang="es-CO" sz="2800" i="1">
                          <a:latin typeface="Cambria Math" panose="02040503050406030204" pitchFamily="18" charset="0"/>
                        </a:rPr>
                        <m:t>𝑁</m:t>
                      </m:r>
                    </m:oMath>
                  </m:oMathPara>
                </a14:m>
                <a:endParaRPr lang="es-CO" sz="2800" dirty="0"/>
              </a:p>
            </p:txBody>
          </p:sp>
        </mc:Choice>
        <mc:Fallback xmlns="">
          <p:sp>
            <p:nvSpPr>
              <p:cNvPr id="7" name="Rectángulo 6"/>
              <p:cNvSpPr>
                <a:spLocks noRot="1" noChangeAspect="1" noMove="1" noResize="1" noEditPoints="1" noAdjustHandles="1" noChangeArrowheads="1" noChangeShapeType="1" noTextEdit="1"/>
              </p:cNvSpPr>
              <p:nvPr/>
            </p:nvSpPr>
            <p:spPr>
              <a:xfrm>
                <a:off x="1437563" y="3488702"/>
                <a:ext cx="1969450" cy="523220"/>
              </a:xfrm>
              <a:prstGeom prst="rect">
                <a:avLst/>
              </a:prstGeom>
              <a:blipFill>
                <a:blip r:embed="rId4"/>
                <a:stretch>
                  <a:fillRect/>
                </a:stretch>
              </a:blipFill>
            </p:spPr>
            <p:txBody>
              <a:bodyPr/>
              <a:lstStyle/>
              <a:p>
                <a:r>
                  <a:rPr lang="es-CO">
                    <a:noFill/>
                  </a:rPr>
                  <a:t> </a:t>
                </a:r>
              </a:p>
            </p:txBody>
          </p:sp>
        </mc:Fallback>
      </mc:AlternateContent>
      <p:sp>
        <p:nvSpPr>
          <p:cNvPr id="8" name="Rectángulo 7"/>
          <p:cNvSpPr/>
          <p:nvPr/>
        </p:nvSpPr>
        <p:spPr>
          <a:xfrm>
            <a:off x="5652273" y="3035088"/>
            <a:ext cx="5359020" cy="1323439"/>
          </a:xfrm>
          <a:prstGeom prst="rect">
            <a:avLst/>
          </a:prstGeom>
        </p:spPr>
        <p:txBody>
          <a:bodyPr wrap="square">
            <a:spAutoFit/>
          </a:bodyPr>
          <a:lstStyle/>
          <a:p>
            <a:pPr algn="just"/>
            <a:r>
              <a:rPr lang="es-CO" sz="2000" dirty="0">
                <a:ea typeface="Times New Roman" panose="02020603050405020304" pitchFamily="18" charset="0"/>
                <a:cs typeface="Times New Roman" panose="02020603050405020304" pitchFamily="18" charset="0"/>
              </a:rPr>
              <a:t>Donde se tiene que:</a:t>
            </a:r>
          </a:p>
          <a:p>
            <a:pPr algn="just"/>
            <a:r>
              <a:rPr lang="es-CO" sz="2000" dirty="0">
                <a:ea typeface="Times New Roman" panose="02020603050405020304" pitchFamily="18" charset="0"/>
                <a:cs typeface="Times New Roman" panose="02020603050405020304" pitchFamily="18" charset="0"/>
              </a:rPr>
              <a:t> </a:t>
            </a:r>
          </a:p>
          <a:p>
            <a:pPr algn="just"/>
            <a:r>
              <a:rPr lang="es-CO" sz="2000" dirty="0">
                <a:ea typeface="Times New Roman" panose="02020603050405020304" pitchFamily="18" charset="0"/>
                <a:cs typeface="Arial" panose="020B0604020202020204" pitchFamily="34" charset="0"/>
              </a:rPr>
              <a:t>µ</a:t>
            </a:r>
            <a:r>
              <a:rPr lang="es-CO" sz="2000" dirty="0">
                <a:ea typeface="Times New Roman" panose="02020603050405020304" pitchFamily="18" charset="0"/>
                <a:cs typeface="Times New Roman" panose="02020603050405020304" pitchFamily="18" charset="0"/>
              </a:rPr>
              <a:t>= Coeficiente de fricción al rodamiento.</a:t>
            </a:r>
          </a:p>
          <a:p>
            <a:pPr algn="just"/>
            <a:r>
              <a:rPr lang="es-CO" sz="2000" dirty="0">
                <a:ea typeface="Times New Roman" panose="02020603050405020304" pitchFamily="18" charset="0"/>
                <a:cs typeface="Times New Roman" panose="02020603050405020304" pitchFamily="18" charset="0"/>
              </a:rPr>
              <a:t>N= Fuerza normal (m*g).</a:t>
            </a:r>
            <a:endParaRPr lang="es-CO" sz="2000" dirty="0">
              <a:effectLst/>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p:cNvSpPr/>
              <p:nvPr/>
            </p:nvSpPr>
            <p:spPr>
              <a:xfrm>
                <a:off x="4598834" y="5107770"/>
                <a:ext cx="28109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2400" i="1">
                          <a:latin typeface="Cambria Math" panose="02040503050406030204" pitchFamily="18" charset="0"/>
                        </a:rPr>
                        <m:t>𝐹𝑡</m:t>
                      </m:r>
                      <m:r>
                        <a:rPr lang="es-CO" sz="2400" i="0">
                          <a:latin typeface="Cambria Math" panose="02040503050406030204" pitchFamily="18" charset="0"/>
                        </a:rPr>
                        <m:t>=</m:t>
                      </m:r>
                      <m:d>
                        <m:dPr>
                          <m:ctrlPr>
                            <a:rPr lang="es-CO" sz="2400" i="1">
                              <a:latin typeface="Cambria Math" panose="02040503050406030204" pitchFamily="18" charset="0"/>
                            </a:rPr>
                          </m:ctrlPr>
                        </m:dPr>
                        <m:e>
                          <m:r>
                            <a:rPr lang="es-CO" sz="2400" i="1">
                              <a:latin typeface="Cambria Math" panose="02040503050406030204" pitchFamily="18" charset="0"/>
                            </a:rPr>
                            <m:t>𝐹𝑎</m:t>
                          </m:r>
                          <m:r>
                            <a:rPr lang="es-CO" sz="2400" i="0">
                              <a:latin typeface="Cambria Math" panose="02040503050406030204" pitchFamily="18" charset="0"/>
                            </a:rPr>
                            <m:t>+</m:t>
                          </m:r>
                          <m:r>
                            <a:rPr lang="es-CO" sz="2400" i="1">
                              <a:latin typeface="Cambria Math" panose="02040503050406030204" pitchFamily="18" charset="0"/>
                            </a:rPr>
                            <m:t>𝐹𝑟</m:t>
                          </m:r>
                        </m:e>
                      </m:d>
                      <m:r>
                        <a:rPr lang="es-CO" sz="2400" i="0">
                          <a:latin typeface="Cambria Math" panose="02040503050406030204" pitchFamily="18" charset="0"/>
                        </a:rPr>
                        <m:t>∗</m:t>
                      </m:r>
                      <m:r>
                        <a:rPr lang="es-CO" sz="2400" i="1">
                          <a:latin typeface="Cambria Math" panose="02040503050406030204" pitchFamily="18" charset="0"/>
                        </a:rPr>
                        <m:t>𝑉</m:t>
                      </m:r>
                    </m:oMath>
                  </m:oMathPara>
                </a14:m>
                <a:endParaRPr lang="es-CO" sz="2400" dirty="0"/>
              </a:p>
            </p:txBody>
          </p:sp>
        </mc:Choice>
        <mc:Fallback xmlns="">
          <p:sp>
            <p:nvSpPr>
              <p:cNvPr id="9" name="Rectángulo 8"/>
              <p:cNvSpPr>
                <a:spLocks noRot="1" noChangeAspect="1" noMove="1" noResize="1" noEditPoints="1" noAdjustHandles="1" noChangeArrowheads="1" noChangeShapeType="1" noTextEdit="1"/>
              </p:cNvSpPr>
              <p:nvPr/>
            </p:nvSpPr>
            <p:spPr>
              <a:xfrm>
                <a:off x="4598834" y="5107770"/>
                <a:ext cx="2810962" cy="461665"/>
              </a:xfrm>
              <a:prstGeom prst="rect">
                <a:avLst/>
              </a:prstGeom>
              <a:blipFill>
                <a:blip r:embed="rId5"/>
                <a:stretch>
                  <a:fillRect/>
                </a:stretch>
              </a:blipFill>
            </p:spPr>
            <p:txBody>
              <a:bodyPr/>
              <a:lstStyle/>
              <a:p>
                <a:r>
                  <a:rPr lang="es-CO">
                    <a:noFill/>
                  </a:rPr>
                  <a:t> </a:t>
                </a:r>
              </a:p>
            </p:txBody>
          </p:sp>
        </mc:Fallback>
      </mc:AlternateContent>
      <p:sp>
        <p:nvSpPr>
          <p:cNvPr id="10" name="Rectángulo 9"/>
          <p:cNvSpPr/>
          <p:nvPr/>
        </p:nvSpPr>
        <p:spPr>
          <a:xfrm>
            <a:off x="4849993" y="5492491"/>
            <a:ext cx="2308644" cy="307777"/>
          </a:xfrm>
          <a:prstGeom prst="rect">
            <a:avLst/>
          </a:prstGeom>
        </p:spPr>
        <p:txBody>
          <a:bodyPr wrap="none">
            <a:spAutoFit/>
          </a:bodyPr>
          <a:lstStyle/>
          <a:p>
            <a:pPr algn="ctr">
              <a:spcAft>
                <a:spcPts val="0"/>
              </a:spcAft>
            </a:pPr>
            <a:r>
              <a:rPr lang="es-CO" sz="1400" i="1" dirty="0">
                <a:ea typeface="Times New Roman" panose="02020603050405020304" pitchFamily="18" charset="0"/>
                <a:cs typeface="Times New Roman" panose="02020603050405020304" pitchFamily="18" charset="0"/>
              </a:rPr>
              <a:t>Ecuación 3. Potencia total</a:t>
            </a:r>
            <a:endParaRPr lang="es-CO" sz="1400" dirty="0">
              <a:effectLst/>
              <a:ea typeface="Times New Roman" panose="02020603050405020304" pitchFamily="18" charset="0"/>
              <a:cs typeface="Times New Roman" panose="02020603050405020304" pitchFamily="18" charset="0"/>
            </a:endParaRPr>
          </a:p>
        </p:txBody>
      </p:sp>
      <p:sp>
        <p:nvSpPr>
          <p:cNvPr id="11" name="Rectángulo 10"/>
          <p:cNvSpPr/>
          <p:nvPr/>
        </p:nvSpPr>
        <p:spPr>
          <a:xfrm>
            <a:off x="917710" y="4011922"/>
            <a:ext cx="3009157" cy="307777"/>
          </a:xfrm>
          <a:prstGeom prst="rect">
            <a:avLst/>
          </a:prstGeom>
        </p:spPr>
        <p:txBody>
          <a:bodyPr wrap="none">
            <a:spAutoFit/>
          </a:bodyPr>
          <a:lstStyle/>
          <a:p>
            <a:pPr algn="ctr">
              <a:spcAft>
                <a:spcPts val="0"/>
              </a:spcAft>
            </a:pPr>
            <a:r>
              <a:rPr lang="es-CO" sz="1400" i="1" dirty="0">
                <a:ea typeface="Times New Roman" panose="02020603050405020304" pitchFamily="18" charset="0"/>
                <a:cs typeface="Times New Roman" panose="02020603050405020304" pitchFamily="18" charset="0"/>
              </a:rPr>
              <a:t>Ecuación 2. Fuerza de rodamiento.</a:t>
            </a:r>
            <a:endParaRPr lang="es-CO" sz="1400" dirty="0">
              <a:effectLst/>
              <a:ea typeface="Times New Roman" panose="02020603050405020304" pitchFamily="18" charset="0"/>
              <a:cs typeface="Times New Roman" panose="02020603050405020304" pitchFamily="18" charset="0"/>
            </a:endParaRPr>
          </a:p>
        </p:txBody>
      </p:sp>
      <p:sp>
        <p:nvSpPr>
          <p:cNvPr id="12" name="Rectángulo 11"/>
          <p:cNvSpPr/>
          <p:nvPr/>
        </p:nvSpPr>
        <p:spPr>
          <a:xfrm>
            <a:off x="7528917" y="1747235"/>
            <a:ext cx="3079689" cy="307777"/>
          </a:xfrm>
          <a:prstGeom prst="rect">
            <a:avLst/>
          </a:prstGeom>
        </p:spPr>
        <p:txBody>
          <a:bodyPr wrap="none">
            <a:spAutoFit/>
          </a:bodyPr>
          <a:lstStyle/>
          <a:p>
            <a:pPr algn="ctr">
              <a:spcAft>
                <a:spcPts val="0"/>
              </a:spcAft>
            </a:pPr>
            <a:r>
              <a:rPr lang="es-CO" sz="1400" i="1" dirty="0">
                <a:latin typeface="Arial" panose="020B0604020202020204" pitchFamily="34" charset="0"/>
                <a:ea typeface="Times New Roman" panose="02020603050405020304" pitchFamily="18" charset="0"/>
                <a:cs typeface="Times New Roman" panose="02020603050405020304" pitchFamily="18" charset="0"/>
              </a:rPr>
              <a:t>Ecuación 1. Fuerza a la aceleración.</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3" name="Imagen 12" descr="Descripción: C:\Documents and Settings\RECC01\Configuración local\Temp\Directorio temporal 1 para Aplicaciones para aplicacion logo uts.zip\logo uts version vertical.png"/>
          <p:cNvPicPr/>
          <p:nvPr/>
        </p:nvPicPr>
        <p:blipFill>
          <a:blip r:embed="rId6">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111863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1842448" y="1335683"/>
            <a:ext cx="8570793" cy="5024173"/>
          </a:xfrm>
          <a:prstGeom prst="rect">
            <a:avLst/>
          </a:prstGeom>
        </p:spPr>
      </p:pic>
      <p:sp>
        <p:nvSpPr>
          <p:cNvPr id="3" name="CuadroTexto 2"/>
          <p:cNvSpPr txBox="1"/>
          <p:nvPr/>
        </p:nvSpPr>
        <p:spPr>
          <a:xfrm>
            <a:off x="1143729" y="627797"/>
            <a:ext cx="1919756" cy="707886"/>
          </a:xfrm>
          <a:prstGeom prst="rect">
            <a:avLst/>
          </a:prstGeom>
          <a:noFill/>
        </p:spPr>
        <p:txBody>
          <a:bodyPr wrap="none" rtlCol="0">
            <a:spAutoFit/>
          </a:bodyPr>
          <a:lstStyle/>
          <a:p>
            <a:r>
              <a:rPr lang="es-CO" sz="4000" dirty="0">
                <a:latin typeface="+mj-lt"/>
              </a:rPr>
              <a:t>MOTOR</a:t>
            </a:r>
          </a:p>
        </p:txBody>
      </p:sp>
      <p:pic>
        <p:nvPicPr>
          <p:cNvPr id="4" name="Imagen 3" descr="Descripción: C:\Documents and Settings\RECC01\Configuración local\Temp\Directorio temporal 1 para Aplicaciones para aplicacion logo uts.zip\logo uts version vertical.png"/>
          <p:cNvPicPr/>
          <p:nvPr/>
        </p:nvPicPr>
        <p:blipFill>
          <a:blip r:embed="rId3">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183835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2716" t="14188" r="373" b="9137"/>
          <a:stretch/>
        </p:blipFill>
        <p:spPr bwMode="auto">
          <a:xfrm>
            <a:off x="286603" y="914399"/>
            <a:ext cx="11546005" cy="5622879"/>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750627" y="391179"/>
            <a:ext cx="2231380" cy="523220"/>
          </a:xfrm>
          <a:prstGeom prst="rect">
            <a:avLst/>
          </a:prstGeom>
          <a:noFill/>
        </p:spPr>
        <p:txBody>
          <a:bodyPr wrap="none" rtlCol="0">
            <a:spAutoFit/>
          </a:bodyPr>
          <a:lstStyle/>
          <a:p>
            <a:r>
              <a:rPr lang="es-CO" sz="2800" dirty="0"/>
              <a:t>SIMULACIÓN</a:t>
            </a:r>
          </a:p>
        </p:txBody>
      </p:sp>
      <p:pic>
        <p:nvPicPr>
          <p:cNvPr id="4" name="Imagen 3" descr="Descripción: C:\Documents and Settings\RECC01\Configuración local\Temp\Directorio temporal 1 para Aplicaciones para aplicacion logo uts.zip\logo uts version vertical.png"/>
          <p:cNvPicPr/>
          <p:nvPr/>
        </p:nvPicPr>
        <p:blipFill>
          <a:blip r:embed="rId3">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410679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30219" t="22037" r="36622" b="24230"/>
          <a:stretch/>
        </p:blipFill>
        <p:spPr bwMode="auto">
          <a:xfrm>
            <a:off x="342970" y="1312459"/>
            <a:ext cx="3573937" cy="5088341"/>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rotWithShape="1">
          <a:blip r:embed="rId3"/>
          <a:srcRect l="15784" t="19487" r="12910" b="6646"/>
          <a:stretch/>
        </p:blipFill>
        <p:spPr>
          <a:xfrm>
            <a:off x="4026091" y="943969"/>
            <a:ext cx="7861110" cy="5456831"/>
          </a:xfrm>
          <a:prstGeom prst="rect">
            <a:avLst/>
          </a:prstGeom>
        </p:spPr>
      </p:pic>
      <p:sp>
        <p:nvSpPr>
          <p:cNvPr id="4" name="CuadroTexto 3"/>
          <p:cNvSpPr txBox="1"/>
          <p:nvPr/>
        </p:nvSpPr>
        <p:spPr>
          <a:xfrm>
            <a:off x="1304250" y="482304"/>
            <a:ext cx="5443681" cy="461665"/>
          </a:xfrm>
          <a:prstGeom prst="rect">
            <a:avLst/>
          </a:prstGeom>
          <a:noFill/>
        </p:spPr>
        <p:txBody>
          <a:bodyPr wrap="square" rtlCol="0">
            <a:spAutoFit/>
          </a:bodyPr>
          <a:lstStyle/>
          <a:p>
            <a:r>
              <a:rPr lang="es-CO" sz="2400" dirty="0"/>
              <a:t>DINÁMICA  VEHICULAR</a:t>
            </a:r>
          </a:p>
        </p:txBody>
      </p:sp>
      <p:pic>
        <p:nvPicPr>
          <p:cNvPr id="5" name="Imagen 4" descr="Descripción: C:\Documents and Settings\RECC01\Configuración local\Temp\Directorio temporal 1 para Aplicaciones para aplicacion logo uts.zip\logo uts version vertical.png"/>
          <p:cNvPicPr/>
          <p:nvPr/>
        </p:nvPicPr>
        <p:blipFill>
          <a:blip r:embed="rId4">
            <a:extLst>
              <a:ext uri="{28A0092B-C50C-407E-A947-70E740481C1C}">
                <a14:useLocalDpi xmlns:a14="http://schemas.microsoft.com/office/drawing/2010/main" val="0"/>
              </a:ext>
            </a:extLst>
          </a:blip>
          <a:srcRect/>
          <a:stretch>
            <a:fillRect/>
          </a:stretch>
        </p:blipFill>
        <p:spPr bwMode="auto">
          <a:xfrm>
            <a:off x="10971876" y="324066"/>
            <a:ext cx="915325" cy="778142"/>
          </a:xfrm>
          <a:prstGeom prst="rect">
            <a:avLst/>
          </a:prstGeom>
          <a:noFill/>
          <a:ln>
            <a:noFill/>
          </a:ln>
        </p:spPr>
      </p:pic>
    </p:spTree>
    <p:extLst>
      <p:ext uri="{BB962C8B-B14F-4D97-AF65-F5344CB8AC3E}">
        <p14:creationId xmlns:p14="http://schemas.microsoft.com/office/powerpoint/2010/main" val="185570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2885" t="24151" b="14871"/>
          <a:stretch/>
        </p:blipFill>
        <p:spPr bwMode="auto">
          <a:xfrm>
            <a:off x="286603" y="1323833"/>
            <a:ext cx="11641540" cy="5199797"/>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709684" y="832513"/>
            <a:ext cx="3526928" cy="461665"/>
          </a:xfrm>
          <a:prstGeom prst="rect">
            <a:avLst/>
          </a:prstGeom>
          <a:noFill/>
        </p:spPr>
        <p:txBody>
          <a:bodyPr wrap="none" rtlCol="0">
            <a:spAutoFit/>
          </a:bodyPr>
          <a:lstStyle/>
          <a:p>
            <a:r>
              <a:rPr lang="es-CO" sz="2400" dirty="0"/>
              <a:t>SUBSISTEMA ELÉCTRICO</a:t>
            </a:r>
          </a:p>
        </p:txBody>
      </p:sp>
      <p:pic>
        <p:nvPicPr>
          <p:cNvPr id="4" name="Imagen 3" descr="Descripción: C:\Documents and Settings\RECC01\Configuración local\Temp\Directorio temporal 1 para Aplicaciones para aplicacion logo uts.zip\logo uts version vertical.png"/>
          <p:cNvPicPr/>
          <p:nvPr/>
        </p:nvPicPr>
        <p:blipFill>
          <a:blip r:embed="rId3">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1087972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463" t="34043" r="72487" b="55584"/>
          <a:stretch/>
        </p:blipFill>
        <p:spPr>
          <a:xfrm>
            <a:off x="235558" y="2770496"/>
            <a:ext cx="6251627" cy="1455406"/>
          </a:xfrm>
          <a:prstGeom prst="rect">
            <a:avLst/>
          </a:prstGeom>
        </p:spPr>
      </p:pic>
      <p:sp>
        <p:nvSpPr>
          <p:cNvPr id="3" name="CuadroTexto 2"/>
          <p:cNvSpPr txBox="1"/>
          <p:nvPr/>
        </p:nvSpPr>
        <p:spPr>
          <a:xfrm>
            <a:off x="3361372" y="757238"/>
            <a:ext cx="4747005" cy="461665"/>
          </a:xfrm>
          <a:prstGeom prst="rect">
            <a:avLst/>
          </a:prstGeom>
          <a:noFill/>
        </p:spPr>
        <p:txBody>
          <a:bodyPr wrap="none" rtlCol="0">
            <a:spAutoFit/>
          </a:bodyPr>
          <a:lstStyle/>
          <a:p>
            <a:r>
              <a:rPr lang="es-CO" sz="2400" dirty="0">
                <a:latin typeface="+mj-lt"/>
              </a:rPr>
              <a:t>ADMINISTRACIÓN DE LA ENERGÍA</a:t>
            </a:r>
          </a:p>
        </p:txBody>
      </p:sp>
      <p:pic>
        <p:nvPicPr>
          <p:cNvPr id="5" name="Imagen 4"/>
          <p:cNvPicPr>
            <a:picLocks noChangeAspect="1"/>
          </p:cNvPicPr>
          <p:nvPr/>
        </p:nvPicPr>
        <p:blipFill rotWithShape="1">
          <a:blip r:embed="rId3"/>
          <a:srcRect l="25522" t="19686" r="32612" b="13614"/>
          <a:stretch/>
        </p:blipFill>
        <p:spPr>
          <a:xfrm>
            <a:off x="6487185" y="1424122"/>
            <a:ext cx="5104262" cy="4572000"/>
          </a:xfrm>
          <a:prstGeom prst="rect">
            <a:avLst/>
          </a:prstGeom>
        </p:spPr>
      </p:pic>
      <p:pic>
        <p:nvPicPr>
          <p:cNvPr id="4" name="Imagen 3" descr="Descripción: C:\Documents and Settings\RECC01\Configuración local\Temp\Directorio temporal 1 para Aplicaciones para aplicacion logo uts.zip\logo uts version vertical.png"/>
          <p:cNvPicPr/>
          <p:nvPr/>
        </p:nvPicPr>
        <p:blipFill>
          <a:blip r:embed="rId4">
            <a:extLst>
              <a:ext uri="{28A0092B-C50C-407E-A947-70E740481C1C}">
                <a14:useLocalDpi xmlns:a14="http://schemas.microsoft.com/office/drawing/2010/main" val="0"/>
              </a:ext>
            </a:extLst>
          </a:blip>
          <a:srcRect/>
          <a:stretch>
            <a:fillRect/>
          </a:stretch>
        </p:blipFill>
        <p:spPr bwMode="auto">
          <a:xfrm>
            <a:off x="738827" y="5607051"/>
            <a:ext cx="915325" cy="778142"/>
          </a:xfrm>
          <a:prstGeom prst="rect">
            <a:avLst/>
          </a:prstGeom>
          <a:noFill/>
          <a:ln>
            <a:noFill/>
          </a:ln>
        </p:spPr>
      </p:pic>
    </p:spTree>
    <p:extLst>
      <p:ext uri="{BB962C8B-B14F-4D97-AF65-F5344CB8AC3E}">
        <p14:creationId xmlns:p14="http://schemas.microsoft.com/office/powerpoint/2010/main" val="1170938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28A0092B-C50C-407E-A947-70E740481C1C}">
                <a14:useLocalDpi xmlns:a14="http://schemas.microsoft.com/office/drawing/2010/main" val="0"/>
              </a:ext>
            </a:extLst>
          </a:blip>
          <a:srcRect l="34623" t="10566" r="35676" b="19098"/>
          <a:stretch/>
        </p:blipFill>
        <p:spPr bwMode="auto">
          <a:xfrm>
            <a:off x="846162" y="1280312"/>
            <a:ext cx="3424024" cy="4124202"/>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rotWithShape="1">
          <a:blip r:embed="rId3"/>
          <a:srcRect l="30560" t="27850" r="13469" b="21180"/>
          <a:stretch/>
        </p:blipFill>
        <p:spPr>
          <a:xfrm>
            <a:off x="4531056" y="1280312"/>
            <a:ext cx="7014950" cy="4124202"/>
          </a:xfrm>
          <a:prstGeom prst="rect">
            <a:avLst/>
          </a:prstGeom>
        </p:spPr>
      </p:pic>
      <p:sp>
        <p:nvSpPr>
          <p:cNvPr id="4" name="CuadroTexto 3"/>
          <p:cNvSpPr txBox="1"/>
          <p:nvPr/>
        </p:nvSpPr>
        <p:spPr>
          <a:xfrm>
            <a:off x="1651379" y="723331"/>
            <a:ext cx="1174168" cy="369332"/>
          </a:xfrm>
          <a:prstGeom prst="rect">
            <a:avLst/>
          </a:prstGeom>
          <a:noFill/>
        </p:spPr>
        <p:txBody>
          <a:bodyPr wrap="none" rtlCol="0">
            <a:spAutoFit/>
          </a:bodyPr>
          <a:lstStyle/>
          <a:p>
            <a:r>
              <a:rPr lang="es-CO" dirty="0"/>
              <a:t>BATERIAS</a:t>
            </a:r>
          </a:p>
        </p:txBody>
      </p:sp>
      <p:pic>
        <p:nvPicPr>
          <p:cNvPr id="6" name="Imagen 5" descr="Descripción: C:\Documents and Settings\RECC01\Configuración local\Temp\Directorio temporal 1 para Aplicaciones para aplicacion logo uts.zip\logo uts version vertical.png"/>
          <p:cNvPicPr/>
          <p:nvPr/>
        </p:nvPicPr>
        <p:blipFill>
          <a:blip r:embed="rId4">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368758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cstate="print">
            <a:extLst>
              <a:ext uri="{28A0092B-C50C-407E-A947-70E740481C1C}">
                <a14:useLocalDpi xmlns:a14="http://schemas.microsoft.com/office/drawing/2010/main" val="0"/>
              </a:ext>
            </a:extLst>
          </a:blip>
          <a:srcRect l="26137" t="11471" r="51969" b="49285"/>
          <a:stretch/>
        </p:blipFill>
        <p:spPr bwMode="auto">
          <a:xfrm>
            <a:off x="8202305" y="668740"/>
            <a:ext cx="3306848" cy="4012441"/>
          </a:xfrm>
          <a:prstGeom prst="rect">
            <a:avLst/>
          </a:prstGeom>
          <a:ln>
            <a:noFill/>
          </a:ln>
          <a:extLst>
            <a:ext uri="{53640926-AAD7-44D8-BBD7-CCE9431645EC}">
              <a14:shadowObscured xmlns:a14="http://schemas.microsoft.com/office/drawing/2010/main"/>
            </a:ext>
          </a:extLst>
        </p:spPr>
      </p:pic>
      <p:pic>
        <p:nvPicPr>
          <p:cNvPr id="3" name="Imagen 2"/>
          <p:cNvPicPr/>
          <p:nvPr/>
        </p:nvPicPr>
        <p:blipFill rotWithShape="1">
          <a:blip r:embed="rId2">
            <a:extLst>
              <a:ext uri="{28A0092B-C50C-407E-A947-70E740481C1C}">
                <a14:useLocalDpi xmlns:a14="http://schemas.microsoft.com/office/drawing/2010/main" val="0"/>
              </a:ext>
            </a:extLst>
          </a:blip>
          <a:srcRect l="49050" t="10263" r="26171" b="5817"/>
          <a:stretch/>
        </p:blipFill>
        <p:spPr bwMode="auto">
          <a:xfrm>
            <a:off x="1360155" y="566098"/>
            <a:ext cx="4067175" cy="5753100"/>
          </a:xfrm>
          <a:prstGeom prst="rect">
            <a:avLst/>
          </a:prstGeom>
          <a:ln>
            <a:noFill/>
          </a:ln>
          <a:extLst>
            <a:ext uri="{53640926-AAD7-44D8-BBD7-CCE9431645EC}">
              <a14:shadowObscured xmlns:a14="http://schemas.microsoft.com/office/drawing/2010/main"/>
            </a:ext>
          </a:extLst>
        </p:spPr>
      </p:pic>
      <p:pic>
        <p:nvPicPr>
          <p:cNvPr id="4" name="Imagen 3" descr="Descripción: C:\Documents and Settings\RECC01\Configuración local\Temp\Directorio temporal 1 para Aplicaciones para aplicacion logo uts.zip\logo uts version vertical.png"/>
          <p:cNvPicPr/>
          <p:nvPr/>
        </p:nvPicPr>
        <p:blipFill>
          <a:blip r:embed="rId3">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502220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7508" r="713" b="4911"/>
          <a:stretch/>
        </p:blipFill>
        <p:spPr bwMode="auto">
          <a:xfrm>
            <a:off x="560980" y="1883391"/>
            <a:ext cx="5829300" cy="3092427"/>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4947128" y="815383"/>
            <a:ext cx="2886303" cy="646331"/>
          </a:xfrm>
          <a:prstGeom prst="rect">
            <a:avLst/>
          </a:prstGeom>
          <a:noFill/>
        </p:spPr>
        <p:txBody>
          <a:bodyPr wrap="none" rtlCol="0">
            <a:spAutoFit/>
          </a:bodyPr>
          <a:lstStyle/>
          <a:p>
            <a:r>
              <a:rPr lang="es-CO" sz="3600" dirty="0"/>
              <a:t>RESULTADOS</a:t>
            </a:r>
          </a:p>
        </p:txBody>
      </p:sp>
      <p:pic>
        <p:nvPicPr>
          <p:cNvPr id="4" name="Imagen 3"/>
          <p:cNvPicPr/>
          <p:nvPr/>
        </p:nvPicPr>
        <p:blipFill rotWithShape="1">
          <a:blip r:embed="rId4">
            <a:extLst>
              <a:ext uri="{28A0092B-C50C-407E-A947-70E740481C1C}">
                <a14:useLocalDpi xmlns:a14="http://schemas.microsoft.com/office/drawing/2010/main" val="0"/>
              </a:ext>
            </a:extLst>
          </a:blip>
          <a:srcRect t="7245" r="1052" b="70320"/>
          <a:stretch/>
        </p:blipFill>
        <p:spPr bwMode="auto">
          <a:xfrm>
            <a:off x="6390280" y="2726744"/>
            <a:ext cx="5610225" cy="1405719"/>
          </a:xfrm>
          <a:prstGeom prst="rect">
            <a:avLst/>
          </a:prstGeom>
          <a:ln>
            <a:noFill/>
          </a:ln>
          <a:extLst>
            <a:ext uri="{53640926-AAD7-44D8-BBD7-CCE9431645EC}">
              <a14:shadowObscured xmlns:a14="http://schemas.microsoft.com/office/drawing/2010/main"/>
            </a:ext>
          </a:extLst>
        </p:spPr>
      </p:pic>
      <p:pic>
        <p:nvPicPr>
          <p:cNvPr id="5" name="Imagen 4" descr="Descripción: C:\Documents and Settings\RECC01\Configuración local\Temp\Directorio temporal 1 para Aplicaciones para aplicacion logo uts.zip\logo uts version vertical.png"/>
          <p:cNvPicPr/>
          <p:nvPr/>
        </p:nvPicPr>
        <p:blipFill>
          <a:blip r:embed="rId5">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11480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6036" y="-184902"/>
            <a:ext cx="11109277" cy="6771084"/>
          </a:xfrm>
          <a:prstGeom prst="rect">
            <a:avLst/>
          </a:prstGeom>
        </p:spPr>
        <p:txBody>
          <a:bodyPr wrap="square">
            <a:spAutoFit/>
          </a:bodyPr>
          <a:lstStyle/>
          <a:p>
            <a:endParaRPr lang="es-CO" sz="2800" dirty="0">
              <a:solidFill>
                <a:srgbClr val="000000"/>
              </a:solidFill>
              <a:latin typeface="Times New Roman" panose="02020603050405020304" pitchFamily="18" charset="0"/>
            </a:endParaRPr>
          </a:p>
          <a:p>
            <a:r>
              <a:rPr lang="es-CO" sz="1400" b="1" dirty="0">
                <a:latin typeface="Times New Roman" panose="02020603050405020304" pitchFamily="18" charset="0"/>
              </a:rPr>
              <a:t>REFERENCIAS </a:t>
            </a:r>
            <a:endParaRPr lang="es-CO" sz="1400" dirty="0">
              <a:latin typeface="Times New Roman" panose="02020603050405020304" pitchFamily="18" charset="0"/>
            </a:endParaRPr>
          </a:p>
          <a:p>
            <a:r>
              <a:rPr lang="es-CO" sz="1400" dirty="0">
                <a:latin typeface="Times New Roman" panose="02020603050405020304" pitchFamily="18" charset="0"/>
                <a:cs typeface="Times New Roman" panose="02020603050405020304" pitchFamily="18" charset="0"/>
              </a:rPr>
              <a:t>• CABALLERO, S. (2014). DISEÑO Y </a:t>
            </a:r>
          </a:p>
          <a:p>
            <a:endParaRPr lang="es-CO" sz="1400" dirty="0">
              <a:latin typeface="Times New Roman" panose="02020603050405020304" pitchFamily="18" charset="0"/>
              <a:cs typeface="Times New Roman" panose="02020603050405020304" pitchFamily="18" charset="0"/>
            </a:endParaRPr>
          </a:p>
          <a:p>
            <a:r>
              <a:rPr lang="es-CO" sz="1400" dirty="0">
                <a:latin typeface="Times New Roman" panose="02020603050405020304" pitchFamily="18" charset="0"/>
                <a:cs typeface="Times New Roman" panose="02020603050405020304" pitchFamily="18" charset="0"/>
              </a:rPr>
              <a:t>CONSTUCCION DE UN VEHICULO DE </a:t>
            </a:r>
          </a:p>
          <a:p>
            <a:r>
              <a:rPr lang="es-CO" sz="1400" dirty="0">
                <a:latin typeface="Times New Roman" panose="02020603050405020304" pitchFamily="18" charset="0"/>
                <a:cs typeface="Times New Roman" panose="02020603050405020304" pitchFamily="18" charset="0"/>
              </a:rPr>
              <a:t>TRACCION MECANICA (VTM), EN EL </a:t>
            </a:r>
          </a:p>
          <a:p>
            <a:r>
              <a:rPr lang="es-CO" sz="1400" dirty="0">
                <a:latin typeface="Times New Roman" panose="02020603050405020304" pitchFamily="18" charset="0"/>
                <a:cs typeface="Times New Roman" panose="02020603050405020304" pitchFamily="18" charset="0"/>
              </a:rPr>
              <a:t>MARCO DEL SEGUNDO GRAN PREMIO </a:t>
            </a:r>
          </a:p>
          <a:p>
            <a:r>
              <a:rPr lang="es-CO" sz="1400" dirty="0">
                <a:latin typeface="Times New Roman" panose="02020603050405020304" pitchFamily="18" charset="0"/>
                <a:cs typeface="Times New Roman" panose="02020603050405020304" pitchFamily="18" charset="0"/>
              </a:rPr>
              <a:t>DEINNOVACIONYDISEÑO </a:t>
            </a:r>
          </a:p>
          <a:p>
            <a:r>
              <a:rPr lang="es-CO" sz="1400" dirty="0">
                <a:latin typeface="Times New Roman" panose="02020603050405020304" pitchFamily="18" charset="0"/>
                <a:cs typeface="Times New Roman" panose="02020603050405020304" pitchFamily="18" charset="0"/>
              </a:rPr>
              <a:t>AUTOMOTRIZUNIDADES </a:t>
            </a:r>
          </a:p>
          <a:p>
            <a:r>
              <a:rPr lang="es-CO" sz="1400" dirty="0">
                <a:latin typeface="Times New Roman" panose="02020603050405020304" pitchFamily="18" charset="0"/>
                <a:cs typeface="Times New Roman" panose="02020603050405020304" pitchFamily="18" charset="0"/>
              </a:rPr>
              <a:t>TECNOLOGICAS DE SANTANDER. 171. </a:t>
            </a:r>
          </a:p>
          <a:p>
            <a:r>
              <a:rPr lang="es-CO" sz="1400" dirty="0">
                <a:latin typeface="Times New Roman" panose="02020603050405020304" pitchFamily="18" charset="0"/>
                <a:cs typeface="Times New Roman" panose="02020603050405020304" pitchFamily="18" charset="0"/>
              </a:rPr>
              <a:t>BUCARAMANGA,SANTANDER, </a:t>
            </a:r>
          </a:p>
          <a:p>
            <a:r>
              <a:rPr lang="es-CO" sz="1400" dirty="0">
                <a:latin typeface="Times New Roman" panose="02020603050405020304" pitchFamily="18" charset="0"/>
                <a:cs typeface="Times New Roman" panose="02020603050405020304" pitchFamily="18" charset="0"/>
              </a:rPr>
              <a:t>COLOMBIA. </a:t>
            </a:r>
          </a:p>
          <a:p>
            <a:r>
              <a:rPr lang="es-CO" sz="1400" dirty="0">
                <a:latin typeface="Times New Roman" panose="02020603050405020304" pitchFamily="18" charset="0"/>
                <a:cs typeface="Times New Roman" panose="02020603050405020304" pitchFamily="18" charset="0"/>
              </a:rPr>
              <a:t>• CIDET. (2012). </a:t>
            </a:r>
            <a:r>
              <a:rPr lang="es-CO" sz="1400" i="1" dirty="0">
                <a:latin typeface="Times New Roman" panose="02020603050405020304" pitchFamily="18" charset="0"/>
                <a:cs typeface="Times New Roman" panose="02020603050405020304" pitchFamily="18" charset="0"/>
              </a:rPr>
              <a:t>Normatividad sobre vehículos eléctricos. </a:t>
            </a:r>
            <a:r>
              <a:rPr lang="es-CO" sz="1400" dirty="0">
                <a:latin typeface="Times New Roman" panose="02020603050405020304" pitchFamily="18" charset="0"/>
                <a:cs typeface="Times New Roman" panose="02020603050405020304" pitchFamily="18" charset="0"/>
              </a:rPr>
              <a:t>Medellín, Colombia: </a:t>
            </a:r>
          </a:p>
          <a:p>
            <a:endParaRPr lang="es-CO" sz="1400" dirty="0">
              <a:latin typeface="Times New Roman" panose="02020603050405020304" pitchFamily="18" charset="0"/>
              <a:cs typeface="Times New Roman" panose="02020603050405020304" pitchFamily="18" charset="0"/>
            </a:endParaRPr>
          </a:p>
          <a:p>
            <a:r>
              <a:rPr lang="es-CO" sz="1400" dirty="0">
                <a:latin typeface="Times New Roman" panose="02020603050405020304" pitchFamily="18" charset="0"/>
                <a:cs typeface="Times New Roman" panose="02020603050405020304" pitchFamily="18" charset="0"/>
              </a:rPr>
              <a:t>CIDET. </a:t>
            </a:r>
          </a:p>
          <a:p>
            <a:r>
              <a:rPr lang="es-CO" sz="1400" dirty="0">
                <a:latin typeface="Times New Roman" panose="02020603050405020304" pitchFamily="18" charset="0"/>
                <a:cs typeface="Times New Roman" panose="02020603050405020304" pitchFamily="18" charset="0"/>
              </a:rPr>
              <a:t>• EROSKI. (02 de 02 de 2005). Elementos de seguridad del vehículo. </a:t>
            </a:r>
            <a:r>
              <a:rPr lang="es-CO" sz="1400" i="1" dirty="0">
                <a:latin typeface="Times New Roman" panose="02020603050405020304" pitchFamily="18" charset="0"/>
                <a:cs typeface="Times New Roman" panose="02020603050405020304" pitchFamily="18" charset="0"/>
              </a:rPr>
              <a:t>Eroski </a:t>
            </a:r>
            <a:r>
              <a:rPr lang="es-CO" sz="1400" i="1" dirty="0" err="1">
                <a:latin typeface="Times New Roman" panose="02020603050405020304" pitchFamily="18" charset="0"/>
                <a:cs typeface="Times New Roman" panose="02020603050405020304" pitchFamily="18" charset="0"/>
              </a:rPr>
              <a:t>consumer</a:t>
            </a:r>
            <a:r>
              <a:rPr lang="es-CO" sz="1400" dirty="0">
                <a:latin typeface="Times New Roman" panose="02020603050405020304" pitchFamily="18" charset="0"/>
                <a:cs typeface="Times New Roman" panose="02020603050405020304" pitchFamily="18" charset="0"/>
              </a:rPr>
              <a:t>. • Grupo WEG. (s.f.). Guía de Especificación de Motores Eléctricos. </a:t>
            </a:r>
            <a:r>
              <a:rPr lang="es-CO" sz="1400" dirty="0" err="1">
                <a:latin typeface="Times New Roman" panose="02020603050405020304" pitchFamily="18" charset="0"/>
                <a:cs typeface="Times New Roman" panose="02020603050405020304" pitchFamily="18" charset="0"/>
              </a:rPr>
              <a:t>Jaraguá</a:t>
            </a:r>
            <a:r>
              <a:rPr lang="es-CO" sz="1400" dirty="0">
                <a:latin typeface="Times New Roman" panose="02020603050405020304" pitchFamily="18" charset="0"/>
                <a:cs typeface="Times New Roman" panose="02020603050405020304" pitchFamily="18" charset="0"/>
              </a:rPr>
              <a:t> do Sul, SC, Brasil. Recuperado el 28 de 07 de 2016, de www.weg.net </a:t>
            </a:r>
          </a:p>
          <a:p>
            <a:endParaRPr lang="es-CO" sz="1400" dirty="0">
              <a:latin typeface="Times New Roman" panose="02020603050405020304" pitchFamily="18" charset="0"/>
              <a:cs typeface="Times New Roman" panose="02020603050405020304" pitchFamily="18" charset="0"/>
            </a:endParaRPr>
          </a:p>
          <a:p>
            <a:endParaRPr lang="es-CO" sz="1400" dirty="0">
              <a:latin typeface="Times New Roman" panose="02020603050405020304" pitchFamily="18" charset="0"/>
              <a:cs typeface="Times New Roman" panose="02020603050405020304" pitchFamily="18" charset="0"/>
            </a:endParaRPr>
          </a:p>
          <a:p>
            <a:r>
              <a:rPr lang="pt-BR" sz="1400" dirty="0">
                <a:latin typeface="Times New Roman" panose="02020603050405020304" pitchFamily="18" charset="0"/>
                <a:cs typeface="Times New Roman" panose="02020603050405020304" pitchFamily="18" charset="0"/>
              </a:rPr>
              <a:t>• Instituto Nacional de Ecologia. (2006). </a:t>
            </a:r>
          </a:p>
          <a:p>
            <a:endParaRPr lang="es-CO" sz="1400" dirty="0">
              <a:latin typeface="Times New Roman" panose="02020603050405020304" pitchFamily="18" charset="0"/>
              <a:cs typeface="Times New Roman" panose="02020603050405020304" pitchFamily="18" charset="0"/>
            </a:endParaRPr>
          </a:p>
          <a:p>
            <a:r>
              <a:rPr lang="es-CO" sz="1400" i="1" dirty="0">
                <a:latin typeface="Times New Roman" panose="02020603050405020304" pitchFamily="18" charset="0"/>
                <a:cs typeface="Times New Roman" panose="02020603050405020304" pitchFamily="18" charset="0"/>
              </a:rPr>
              <a:t>Instituto Nacional de </a:t>
            </a:r>
            <a:r>
              <a:rPr lang="es-CO" sz="1400" i="1" dirty="0" err="1">
                <a:latin typeface="Times New Roman" panose="02020603050405020304" pitchFamily="18" charset="0"/>
                <a:cs typeface="Times New Roman" panose="02020603050405020304" pitchFamily="18" charset="0"/>
              </a:rPr>
              <a:t>Ecologia</a:t>
            </a:r>
            <a:r>
              <a:rPr lang="es-CO" sz="1400" i="1" dirty="0">
                <a:latin typeface="Times New Roman" panose="02020603050405020304" pitchFamily="18" charset="0"/>
                <a:cs typeface="Times New Roman" panose="02020603050405020304" pitchFamily="18" charset="0"/>
              </a:rPr>
              <a:t>. </a:t>
            </a:r>
            <a:r>
              <a:rPr lang="es-CO" sz="1400" dirty="0" err="1">
                <a:latin typeface="Times New Roman" panose="02020603050405020304" pitchFamily="18" charset="0"/>
                <a:cs typeface="Times New Roman" panose="02020603050405020304" pitchFamily="18" charset="0"/>
              </a:rPr>
              <a:t>SyG</a:t>
            </a:r>
            <a:r>
              <a:rPr lang="es-CO" sz="1400" dirty="0">
                <a:latin typeface="Times New Roman" panose="02020603050405020304" pitchFamily="18" charset="0"/>
                <a:cs typeface="Times New Roman" panose="02020603050405020304" pitchFamily="18" charset="0"/>
              </a:rPr>
              <a:t> editores S.A de </a:t>
            </a:r>
            <a:r>
              <a:rPr lang="es-CO" sz="1400" dirty="0" err="1">
                <a:latin typeface="Times New Roman" panose="02020603050405020304" pitchFamily="18" charset="0"/>
                <a:cs typeface="Times New Roman" panose="02020603050405020304" pitchFamily="18" charset="0"/>
              </a:rPr>
              <a:t>C.v.</a:t>
            </a:r>
            <a:r>
              <a:rPr lang="es-CO" sz="1400" dirty="0">
                <a:latin typeface="Times New Roman" panose="02020603050405020304" pitchFamily="18" charset="0"/>
                <a:cs typeface="Times New Roman" panose="02020603050405020304" pitchFamily="18" charset="0"/>
              </a:rPr>
              <a:t> Recuperado el 07 de 09 de 2016, de www.ine.gob.mx </a:t>
            </a:r>
          </a:p>
          <a:p>
            <a:r>
              <a:rPr lang="es-CO" sz="1400" dirty="0">
                <a:latin typeface="Times New Roman" panose="02020603050405020304" pitchFamily="18" charset="0"/>
                <a:cs typeface="Times New Roman" panose="02020603050405020304" pitchFamily="18" charset="0"/>
              </a:rPr>
              <a:t>• Lucero, R. C., &amp; C. W. (2006). </a:t>
            </a:r>
            <a:r>
              <a:rPr lang="es-CO" sz="1400" i="1" dirty="0">
                <a:latin typeface="Times New Roman" panose="02020603050405020304" pitchFamily="18" charset="0"/>
                <a:cs typeface="Times New Roman" panose="02020603050405020304" pitchFamily="18" charset="0"/>
              </a:rPr>
              <a:t>Universidad de Concepción de Chile. </a:t>
            </a:r>
            <a:r>
              <a:rPr lang="es-CO" sz="1400" dirty="0">
                <a:latin typeface="Times New Roman" panose="02020603050405020304" pitchFamily="18" charset="0"/>
                <a:cs typeface="Times New Roman" panose="02020603050405020304" pitchFamily="18" charset="0"/>
              </a:rPr>
              <a:t>Obtenido de http://www2.udec.cl/~provial/trabajos_pdf/4 5RobinsonLuceroCoeficientedefriccion.pdf </a:t>
            </a:r>
          </a:p>
          <a:p>
            <a:endParaRPr lang="es-CO" sz="1400" dirty="0">
              <a:latin typeface="Times New Roman" panose="02020603050405020304" pitchFamily="18" charset="0"/>
              <a:cs typeface="Times New Roman" panose="02020603050405020304" pitchFamily="18" charset="0"/>
            </a:endParaRPr>
          </a:p>
          <a:p>
            <a:r>
              <a:rPr lang="es-CO" sz="1400" dirty="0">
                <a:latin typeface="Times New Roman" panose="02020603050405020304" pitchFamily="18" charset="0"/>
                <a:cs typeface="Times New Roman" panose="02020603050405020304" pitchFamily="18" charset="0"/>
              </a:rPr>
              <a:t>• RODRÍGUEZ, A. C. (2006). </a:t>
            </a:r>
            <a:r>
              <a:rPr lang="es-CO" sz="1400" i="1" dirty="0">
                <a:latin typeface="Times New Roman" panose="02020603050405020304" pitchFamily="18" charset="0"/>
                <a:cs typeface="Times New Roman" panose="02020603050405020304" pitchFamily="18" charset="0"/>
              </a:rPr>
              <a:t>Diseño, análisis, ensayo y construcción de un </a:t>
            </a:r>
            <a:r>
              <a:rPr lang="es-CO" sz="1400" i="1" dirty="0" err="1">
                <a:latin typeface="Times New Roman" panose="02020603050405020304" pitchFamily="18" charset="0"/>
                <a:cs typeface="Times New Roman" panose="02020603050405020304" pitchFamily="18" charset="0"/>
              </a:rPr>
              <a:t>chásis</a:t>
            </a:r>
            <a:r>
              <a:rPr lang="es-CO" sz="1400" i="1" dirty="0">
                <a:latin typeface="Times New Roman" panose="02020603050405020304" pitchFamily="18" charset="0"/>
                <a:cs typeface="Times New Roman" panose="02020603050405020304" pitchFamily="18" charset="0"/>
              </a:rPr>
              <a:t> tubular para un prototipo de fórmula SAE. </a:t>
            </a:r>
            <a:endParaRPr lang="es-CO" sz="1400" dirty="0">
              <a:latin typeface="Times New Roman" panose="02020603050405020304" pitchFamily="18" charset="0"/>
              <a:cs typeface="Times New Roman" panose="02020603050405020304" pitchFamily="18" charset="0"/>
            </a:endParaRPr>
          </a:p>
          <a:p>
            <a:endParaRPr lang="es-CO" sz="1400" dirty="0">
              <a:latin typeface="Times New Roman" panose="02020603050405020304" pitchFamily="18" charset="0"/>
              <a:cs typeface="Times New Roman" panose="02020603050405020304" pitchFamily="18" charset="0"/>
            </a:endParaRPr>
          </a:p>
          <a:p>
            <a:r>
              <a:rPr lang="es-CO" sz="1400" dirty="0">
                <a:latin typeface="Times New Roman" panose="02020603050405020304" pitchFamily="18" charset="0"/>
                <a:cs typeface="Times New Roman" panose="02020603050405020304" pitchFamily="18" charset="0"/>
              </a:rPr>
              <a:t>Madrid: Universidad Pontificia Comillas. Recuperado el 22 de Febrero de 2017 </a:t>
            </a:r>
          </a:p>
          <a:p>
            <a:endParaRPr lang="es-CO" sz="1400" dirty="0">
              <a:latin typeface="Times New Roman" panose="02020603050405020304" pitchFamily="18" charset="0"/>
              <a:cs typeface="Times New Roman" panose="02020603050405020304" pitchFamily="18" charset="0"/>
            </a:endParaRPr>
          </a:p>
          <a:p>
            <a:r>
              <a:rPr lang="es-CO" sz="1400" dirty="0">
                <a:latin typeface="Times New Roman" panose="02020603050405020304" pitchFamily="18" charset="0"/>
                <a:cs typeface="Times New Roman" panose="02020603050405020304" pitchFamily="18" charset="0"/>
              </a:rPr>
              <a:t>• S, B. (2002). </a:t>
            </a:r>
            <a:r>
              <a:rPr lang="es-CO" sz="1400" i="1" dirty="0">
                <a:latin typeface="Times New Roman" panose="02020603050405020304" pitchFamily="18" charset="0"/>
                <a:cs typeface="Times New Roman" panose="02020603050405020304" pitchFamily="18" charset="0"/>
              </a:rPr>
              <a:t>Máquinas eléctricas y transformadores. </a:t>
            </a:r>
            <a:r>
              <a:rPr lang="es-CO" sz="1400" dirty="0">
                <a:latin typeface="Times New Roman" panose="02020603050405020304" pitchFamily="18" charset="0"/>
                <a:cs typeface="Times New Roman" panose="02020603050405020304" pitchFamily="18" charset="0"/>
              </a:rPr>
              <a:t>NEW YORK: </a:t>
            </a:r>
            <a:r>
              <a:rPr lang="es-CO" sz="1400" dirty="0" err="1">
                <a:latin typeface="Times New Roman" panose="02020603050405020304" pitchFamily="18" charset="0"/>
                <a:cs typeface="Times New Roman" panose="02020603050405020304" pitchFamily="18" charset="0"/>
              </a:rPr>
              <a:t>Alfaomega</a:t>
            </a:r>
            <a:r>
              <a:rPr lang="es-CO"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6297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809" y="1533235"/>
            <a:ext cx="4413504" cy="2535936"/>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764" y="1363106"/>
            <a:ext cx="5930093" cy="2876194"/>
          </a:xfrm>
          <a:prstGeom prst="rect">
            <a:avLst/>
          </a:prstGeom>
        </p:spPr>
      </p:pic>
      <p:pic>
        <p:nvPicPr>
          <p:cNvPr id="8" name="Imagen 7" descr="Descripción: C:\Documents and Settings\RECC01\Configuración local\Temp\Directorio temporal 1 para Aplicaciones para aplicacion logo uts.zip\logo uts version vertical.png"/>
          <p:cNvPicPr/>
          <p:nvPr/>
        </p:nvPicPr>
        <p:blipFill>
          <a:blip r:embed="rId4">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
        <p:nvSpPr>
          <p:cNvPr id="9" name="Rectángulo 8"/>
          <p:cNvSpPr/>
          <p:nvPr/>
        </p:nvSpPr>
        <p:spPr>
          <a:xfrm>
            <a:off x="5846857" y="4600010"/>
            <a:ext cx="6096000" cy="646331"/>
          </a:xfrm>
          <a:prstGeom prst="rect">
            <a:avLst/>
          </a:prstGeom>
        </p:spPr>
        <p:txBody>
          <a:bodyPr>
            <a:spAutoFit/>
          </a:bodyPr>
          <a:lstStyle/>
          <a:p>
            <a:pPr algn="ctr">
              <a:spcAft>
                <a:spcPts val="0"/>
              </a:spcAft>
              <a:tabLst>
                <a:tab pos="50800" algn="l"/>
              </a:tabLst>
            </a:pPr>
            <a:r>
              <a:rPr lang="es-CO" dirty="0" err="1">
                <a:latin typeface="Arial" panose="020B0604020202020204" pitchFamily="34" charset="0"/>
                <a:ea typeface="Times New Roman" panose="02020603050405020304" pitchFamily="18" charset="0"/>
                <a:cs typeface="Arial" panose="020B0604020202020204" pitchFamily="34" charset="0"/>
              </a:rPr>
              <a:t>MSc</a:t>
            </a:r>
            <a:r>
              <a:rPr lang="es-CO" dirty="0">
                <a:latin typeface="Arial" panose="020B0604020202020204" pitchFamily="34" charset="0"/>
                <a:ea typeface="Times New Roman" panose="02020603050405020304" pitchFamily="18" charset="0"/>
                <a:cs typeface="Arial" panose="020B0604020202020204" pitchFamily="34" charset="0"/>
              </a:rPr>
              <a:t>. Luis Alberto </a:t>
            </a:r>
            <a:r>
              <a:rPr lang="es-CO" dirty="0" err="1">
                <a:latin typeface="Arial" panose="020B0604020202020204" pitchFamily="34" charset="0"/>
                <a:ea typeface="Times New Roman" panose="02020603050405020304" pitchFamily="18" charset="0"/>
                <a:cs typeface="Arial" panose="020B0604020202020204" pitchFamily="34" charset="0"/>
              </a:rPr>
              <a:t>Laguado</a:t>
            </a:r>
            <a:r>
              <a:rPr lang="es-CO" dirty="0">
                <a:latin typeface="Arial" panose="020B0604020202020204" pitchFamily="34" charset="0"/>
                <a:ea typeface="Times New Roman" panose="02020603050405020304" pitchFamily="18" charset="0"/>
                <a:cs typeface="Arial" panose="020B0604020202020204" pitchFamily="34" charset="0"/>
              </a:rPr>
              <a:t> Villamizar</a:t>
            </a:r>
            <a:endParaRPr lang="es-CO"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50800" algn="l"/>
              </a:tabLst>
            </a:pPr>
            <a:r>
              <a:rPr lang="es-CO" dirty="0">
                <a:latin typeface="Arial" panose="020B0604020202020204" pitchFamily="34" charset="0"/>
                <a:ea typeface="Times New Roman" panose="02020603050405020304" pitchFamily="18" charset="0"/>
                <a:cs typeface="Arial" panose="020B0604020202020204" pitchFamily="34" charset="0"/>
              </a:rPr>
              <a:t>Grupo de investigación en Diseño y Materiales - DIMAT</a:t>
            </a:r>
            <a:endParaRPr lang="es-CO"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ángulo 9"/>
          <p:cNvSpPr/>
          <p:nvPr/>
        </p:nvSpPr>
        <p:spPr>
          <a:xfrm>
            <a:off x="100084" y="4461510"/>
            <a:ext cx="6096000" cy="923330"/>
          </a:xfrm>
          <a:prstGeom prst="rect">
            <a:avLst/>
          </a:prstGeom>
        </p:spPr>
        <p:txBody>
          <a:bodyPr>
            <a:spAutoFit/>
          </a:bodyPr>
          <a:lstStyle/>
          <a:p>
            <a:pPr algn="ctr">
              <a:spcAft>
                <a:spcPts val="0"/>
              </a:spcAft>
              <a:tabLst>
                <a:tab pos="50800" algn="l"/>
              </a:tabLst>
            </a:pPr>
            <a:r>
              <a:rPr lang="es-CO" dirty="0" err="1">
                <a:latin typeface="Arial" panose="020B0604020202020204" pitchFamily="34" charset="0"/>
                <a:ea typeface="Times New Roman" panose="02020603050405020304" pitchFamily="18" charset="0"/>
                <a:cs typeface="Arial" panose="020B0604020202020204" pitchFamily="34" charset="0"/>
              </a:rPr>
              <a:t>MSc</a:t>
            </a:r>
            <a:r>
              <a:rPr lang="es-CO" dirty="0">
                <a:latin typeface="Arial" panose="020B0604020202020204" pitchFamily="34" charset="0"/>
                <a:ea typeface="Times New Roman" panose="02020603050405020304" pitchFamily="18" charset="0"/>
                <a:cs typeface="Arial" panose="020B0604020202020204" pitchFamily="34" charset="0"/>
              </a:rPr>
              <a:t>. Jairo Gómez Tapias</a:t>
            </a:r>
            <a:endParaRPr lang="es-CO" dirty="0">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50800" algn="l"/>
              </a:tabLst>
            </a:pPr>
            <a:r>
              <a:rPr lang="es-CO" dirty="0">
                <a:latin typeface="Arial" panose="020B0604020202020204" pitchFamily="34" charset="0"/>
                <a:ea typeface="Times New Roman" panose="02020603050405020304" pitchFamily="18" charset="0"/>
                <a:cs typeface="Arial" panose="020B0604020202020204" pitchFamily="34" charset="0"/>
              </a:rPr>
              <a:t>Grupo de investigación en Sistemas de energía, automática y control - GISEAC</a:t>
            </a:r>
            <a:endParaRPr lang="es-CO"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Rectángulo 10"/>
          <p:cNvSpPr/>
          <p:nvPr/>
        </p:nvSpPr>
        <p:spPr>
          <a:xfrm>
            <a:off x="4241258" y="5626790"/>
            <a:ext cx="3142182" cy="646331"/>
          </a:xfrm>
          <a:prstGeom prst="rect">
            <a:avLst/>
          </a:prstGeom>
        </p:spPr>
        <p:txBody>
          <a:bodyPr wrap="square">
            <a:spAutoFit/>
          </a:bodyPr>
          <a:lstStyle/>
          <a:p>
            <a:pPr algn="ctr">
              <a:spcAft>
                <a:spcPts val="0"/>
              </a:spcAft>
              <a:tabLst>
                <a:tab pos="50800" algn="l"/>
              </a:tabLst>
            </a:pPr>
            <a:r>
              <a:rPr lang="es-CO" dirty="0">
                <a:latin typeface="Arial" panose="020B0604020202020204" pitchFamily="34" charset="0"/>
                <a:ea typeface="Times New Roman" panose="02020603050405020304" pitchFamily="18" charset="0"/>
                <a:cs typeface="Arial" panose="020B0604020202020204" pitchFamily="34" charset="0"/>
              </a:rPr>
              <a:t>Jairo Andres Osorio Lizarazo</a:t>
            </a:r>
          </a:p>
          <a:p>
            <a:pPr algn="ctr">
              <a:spcAft>
                <a:spcPts val="0"/>
              </a:spcAft>
              <a:tabLst>
                <a:tab pos="50800" algn="l"/>
              </a:tabLst>
            </a:pPr>
            <a:r>
              <a:rPr lang="es-CO" dirty="0">
                <a:latin typeface="Arial" panose="020B0604020202020204" pitchFamily="34" charset="0"/>
                <a:ea typeface="Times New Roman" panose="02020603050405020304" pitchFamily="18" charset="0"/>
                <a:cs typeface="Arial" panose="020B0604020202020204" pitchFamily="34" charset="0"/>
              </a:rPr>
              <a:t>Estudiante UTS </a:t>
            </a:r>
            <a:endParaRPr lang="es-CO"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34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INTRODUCCIÓN</a:t>
            </a:r>
          </a:p>
        </p:txBody>
      </p:sp>
      <p:sp>
        <p:nvSpPr>
          <p:cNvPr id="3" name="Marcador de contenido 2"/>
          <p:cNvSpPr>
            <a:spLocks noGrp="1"/>
          </p:cNvSpPr>
          <p:nvPr>
            <p:ph idx="1"/>
          </p:nvPr>
        </p:nvSpPr>
        <p:spPr>
          <a:xfrm>
            <a:off x="838200" y="1442433"/>
            <a:ext cx="10515600" cy="1236371"/>
          </a:xfrm>
        </p:spPr>
        <p:txBody>
          <a:bodyPr>
            <a:normAutofit fontScale="85000" lnSpcReduction="20000"/>
          </a:bodyPr>
          <a:lstStyle/>
          <a:p>
            <a:pPr marL="0" indent="0">
              <a:buNone/>
            </a:pPr>
            <a:endParaRPr lang="es-CO" dirty="0"/>
          </a:p>
          <a:p>
            <a:r>
              <a:rPr lang="es-CO" sz="2600" dirty="0"/>
              <a:t> Los automóviles eléctricos son la apuesta a un futuro donde la industria y el mercado de consumo incrementen significativamente la participación en el mercado con respecto a los motores de combustión interna.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811" y="2884868"/>
            <a:ext cx="2422371" cy="3500326"/>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t="3069" r="3975" b="6897"/>
          <a:stretch/>
        </p:blipFill>
        <p:spPr>
          <a:xfrm>
            <a:off x="5016212" y="2848614"/>
            <a:ext cx="6239923" cy="3536579"/>
          </a:xfrm>
          <a:prstGeom prst="rect">
            <a:avLst/>
          </a:prstGeom>
        </p:spPr>
      </p:pic>
      <p:pic>
        <p:nvPicPr>
          <p:cNvPr id="9" name="Imagen 8" descr="Descripción: C:\Documents and Settings\RECC01\Configuración local\Temp\Directorio temporal 1 para Aplicaciones para aplicacion logo uts.zip\logo uts version vertical.png"/>
          <p:cNvPicPr/>
          <p:nvPr/>
        </p:nvPicPr>
        <p:blipFill>
          <a:blip r:embed="rId5">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10572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91903" y="1266531"/>
            <a:ext cx="6096000" cy="5032147"/>
          </a:xfrm>
          <a:prstGeom prst="rect">
            <a:avLst/>
          </a:prstGeom>
        </p:spPr>
        <p:txBody>
          <a:bodyPr>
            <a:spAutoFit/>
          </a:bodyPr>
          <a:lstStyle/>
          <a:p>
            <a:pPr marL="1200150" lvl="2" indent="-285750">
              <a:spcBef>
                <a:spcPts val="600"/>
              </a:spcBef>
              <a:spcAft>
                <a:spcPts val="600"/>
              </a:spcAft>
              <a:buFont typeface="Arial" panose="020B0604020202020204" pitchFamily="34" charset="0"/>
              <a:buChar char="•"/>
            </a:pPr>
            <a:r>
              <a:rPr lang="es-CO" b="1" i="1" dirty="0">
                <a:effectLst/>
                <a:ea typeface="Times New Roman" panose="02020603050405020304" pitchFamily="18" charset="0"/>
                <a:cs typeface="Times New Roman" panose="02020603050405020304" pitchFamily="18" charset="0"/>
              </a:rPr>
              <a:t>OBJETIVO GENERAL</a:t>
            </a:r>
          </a:p>
          <a:p>
            <a:pPr algn="just">
              <a:spcAft>
                <a:spcPts val="0"/>
              </a:spcAft>
              <a:tabLst>
                <a:tab pos="50800" algn="l"/>
              </a:tabLst>
            </a:pPr>
            <a:r>
              <a:rPr lang="es-CO" dirty="0">
                <a:effectLst/>
                <a:ea typeface="Times New Roman" panose="02020603050405020304" pitchFamily="18" charset="0"/>
                <a:cs typeface="Arial" panose="020B0604020202020204" pitchFamily="34" charset="0"/>
              </a:rPr>
              <a:t>Seleccionar el sistema de generación de movimiento de un vehículo eléctrico VTE, por medio del análisis de la potencia requerida para su funcionamiento, con el fin de configurar la segunda generación de vehículos para competencias en la UTS. </a:t>
            </a:r>
            <a:endParaRPr lang="es-CO" dirty="0">
              <a:effectLst/>
              <a:ea typeface="Times New Roman" panose="02020603050405020304" pitchFamily="18" charset="0"/>
              <a:cs typeface="Times New Roman" panose="02020603050405020304" pitchFamily="18" charset="0"/>
            </a:endParaRPr>
          </a:p>
          <a:p>
            <a:pPr algn="just">
              <a:spcAft>
                <a:spcPts val="0"/>
              </a:spcAft>
              <a:tabLst>
                <a:tab pos="50800" algn="l"/>
              </a:tabLst>
            </a:pPr>
            <a:r>
              <a:rPr lang="es-CO" dirty="0">
                <a:solidFill>
                  <a:srgbClr val="A6A6A6"/>
                </a:solidFill>
                <a:effectLst/>
                <a:ea typeface="Times New Roman" panose="02020603050405020304" pitchFamily="18" charset="0"/>
                <a:cs typeface="Arial" panose="020B0604020202020204" pitchFamily="34" charset="0"/>
              </a:rPr>
              <a:t> </a:t>
            </a:r>
            <a:endParaRPr lang="es-CO" dirty="0">
              <a:effectLst/>
              <a:ea typeface="Times New Roman" panose="02020603050405020304" pitchFamily="18" charset="0"/>
              <a:cs typeface="Times New Roman" panose="02020603050405020304" pitchFamily="18" charset="0"/>
            </a:endParaRPr>
          </a:p>
          <a:p>
            <a:pPr marL="1200150" lvl="2" indent="-285750">
              <a:spcBef>
                <a:spcPts val="600"/>
              </a:spcBef>
              <a:spcAft>
                <a:spcPts val="600"/>
              </a:spcAft>
              <a:buFont typeface="Arial" panose="020B0604020202020204" pitchFamily="34" charset="0"/>
              <a:buChar char="•"/>
            </a:pPr>
            <a:r>
              <a:rPr lang="es-CO" b="1" i="1" dirty="0">
                <a:effectLst/>
                <a:ea typeface="Times New Roman" panose="02020603050405020304" pitchFamily="18" charset="0"/>
                <a:cs typeface="Times New Roman" panose="02020603050405020304" pitchFamily="18" charset="0"/>
              </a:rPr>
              <a:t>OBJETIVOS ESPECÍFICOS</a:t>
            </a:r>
          </a:p>
          <a:p>
            <a:pPr marL="342900" lvl="0" indent="-342900" algn="just">
              <a:spcAft>
                <a:spcPts val="0"/>
              </a:spcAft>
              <a:buFont typeface="Wingdings" panose="05000000000000000000" pitchFamily="2" charset="2"/>
              <a:buChar char=""/>
            </a:pPr>
            <a:r>
              <a:rPr lang="es-CO" dirty="0">
                <a:effectLst/>
                <a:ea typeface="Times New Roman" panose="02020603050405020304" pitchFamily="18" charset="0"/>
                <a:cs typeface="Arial" panose="020B0604020202020204" pitchFamily="34" charset="0"/>
              </a:rPr>
              <a:t>Modelar y ensamblar el chasis de un vehículo de competencias, utilizando la herramienta Solid Works, con el fin de dimensionar todos los componentes estructurales del vehículo.  </a:t>
            </a:r>
            <a:endParaRPr lang="es-CO" dirty="0">
              <a:effectLst/>
              <a:ea typeface="Times New Roman" panose="02020603050405020304" pitchFamily="18" charset="0"/>
              <a:cs typeface="Times New Roman" panose="02020603050405020304" pitchFamily="18" charset="0"/>
            </a:endParaRPr>
          </a:p>
          <a:p>
            <a:pPr marL="342900" lvl="0" indent="-342900" algn="just">
              <a:spcAft>
                <a:spcPts val="0"/>
              </a:spcAft>
              <a:buFont typeface="Wingdings" panose="05000000000000000000" pitchFamily="2" charset="2"/>
              <a:buChar char=""/>
            </a:pPr>
            <a:r>
              <a:rPr lang="es-CO" dirty="0">
                <a:effectLst/>
                <a:ea typeface="Times New Roman" panose="02020603050405020304" pitchFamily="18" charset="0"/>
              </a:rPr>
              <a:t>Seleccionar el motor del VTE, por medio de cálculos de potencia mecánica y eléctrica, con el propósito de dimensionar los componentes del sistema eléctrico del vehículo para acoplarlos a su estructura. </a:t>
            </a:r>
          </a:p>
          <a:p>
            <a:pPr marL="285750" indent="-285750">
              <a:buFont typeface="Wingdings" panose="05000000000000000000" pitchFamily="2" charset="2"/>
              <a:buChar char="Ø"/>
            </a:pPr>
            <a:r>
              <a:rPr lang="es-CO" dirty="0">
                <a:effectLst/>
                <a:ea typeface="Times New Roman" panose="02020603050405020304" pitchFamily="18" charset="0"/>
              </a:rPr>
              <a:t>Seleccionar las baterías del VTE, por medio de cálculos de potencia eléctrica.</a:t>
            </a:r>
            <a:endParaRPr lang="es-CO"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2523" y="1530766"/>
            <a:ext cx="3509824" cy="3541594"/>
          </a:xfrm>
          <a:prstGeom prst="rect">
            <a:avLst/>
          </a:prstGeom>
        </p:spPr>
      </p:pic>
      <p:sp>
        <p:nvSpPr>
          <p:cNvPr id="7" name="CuadroTexto 6"/>
          <p:cNvSpPr txBox="1"/>
          <p:nvPr/>
        </p:nvSpPr>
        <p:spPr>
          <a:xfrm>
            <a:off x="1351128" y="573206"/>
            <a:ext cx="2199961" cy="646331"/>
          </a:xfrm>
          <a:prstGeom prst="rect">
            <a:avLst/>
          </a:prstGeom>
          <a:noFill/>
        </p:spPr>
        <p:txBody>
          <a:bodyPr wrap="none" rtlCol="0">
            <a:spAutoFit/>
          </a:bodyPr>
          <a:lstStyle/>
          <a:p>
            <a:r>
              <a:rPr lang="es-CO" sz="3600" dirty="0">
                <a:latin typeface="+mj-lt"/>
              </a:rPr>
              <a:t>OBJETIVOS</a:t>
            </a:r>
            <a:endParaRPr lang="es-CO" sz="3200" dirty="0">
              <a:latin typeface="+mj-lt"/>
            </a:endParaRPr>
          </a:p>
        </p:txBody>
      </p:sp>
      <p:pic>
        <p:nvPicPr>
          <p:cNvPr id="9" name="Imagen 8" descr="Descripción: C:\Documents and Settings\RECC01\Configuración local\Temp\Directorio temporal 1 para Aplicaciones para aplicacion logo uts.zip\logo uts version vertical.png"/>
          <p:cNvPicPr/>
          <p:nvPr/>
        </p:nvPicPr>
        <p:blipFill>
          <a:blip r:embed="rId4">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184409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65" y="2045210"/>
            <a:ext cx="4570789" cy="2765625"/>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t="4064" r="2948" b="3621"/>
          <a:stretch/>
        </p:blipFill>
        <p:spPr>
          <a:xfrm>
            <a:off x="5500049" y="2045210"/>
            <a:ext cx="6182436" cy="2765625"/>
          </a:xfrm>
          <a:prstGeom prst="rect">
            <a:avLst/>
          </a:prstGeom>
        </p:spPr>
      </p:pic>
      <p:sp>
        <p:nvSpPr>
          <p:cNvPr id="7" name="CuadroTexto 6"/>
          <p:cNvSpPr txBox="1"/>
          <p:nvPr/>
        </p:nvSpPr>
        <p:spPr>
          <a:xfrm flipH="1">
            <a:off x="2294605" y="5213446"/>
            <a:ext cx="1619308" cy="369332"/>
          </a:xfrm>
          <a:prstGeom prst="rect">
            <a:avLst/>
          </a:prstGeom>
          <a:noFill/>
        </p:spPr>
        <p:txBody>
          <a:bodyPr wrap="square" rtlCol="0">
            <a:spAutoFit/>
          </a:bodyPr>
          <a:lstStyle/>
          <a:p>
            <a:r>
              <a:rPr lang="es-CO" dirty="0"/>
              <a:t>Solid Works® </a:t>
            </a:r>
          </a:p>
        </p:txBody>
      </p:sp>
      <p:sp>
        <p:nvSpPr>
          <p:cNvPr id="8" name="Rectángulo 7"/>
          <p:cNvSpPr/>
          <p:nvPr/>
        </p:nvSpPr>
        <p:spPr>
          <a:xfrm>
            <a:off x="8767794" y="5213446"/>
            <a:ext cx="1234633" cy="369332"/>
          </a:xfrm>
          <a:prstGeom prst="rect">
            <a:avLst/>
          </a:prstGeom>
        </p:spPr>
        <p:txBody>
          <a:bodyPr wrap="none">
            <a:spAutoFit/>
          </a:bodyPr>
          <a:lstStyle/>
          <a:p>
            <a:r>
              <a:rPr lang="es-CO" dirty="0"/>
              <a:t>SIMULINK®</a:t>
            </a:r>
          </a:p>
        </p:txBody>
      </p:sp>
      <p:sp>
        <p:nvSpPr>
          <p:cNvPr id="9" name="CuadroTexto 8"/>
          <p:cNvSpPr txBox="1"/>
          <p:nvPr/>
        </p:nvSpPr>
        <p:spPr>
          <a:xfrm>
            <a:off x="818865" y="641444"/>
            <a:ext cx="5486400" cy="646331"/>
          </a:xfrm>
          <a:prstGeom prst="rect">
            <a:avLst/>
          </a:prstGeom>
          <a:noFill/>
        </p:spPr>
        <p:txBody>
          <a:bodyPr wrap="square" rtlCol="0">
            <a:spAutoFit/>
          </a:bodyPr>
          <a:lstStyle/>
          <a:p>
            <a:r>
              <a:rPr lang="es-CO" sz="3600" dirty="0">
                <a:latin typeface="+mj-lt"/>
              </a:rPr>
              <a:t>SOFTWARE A IMPLEMENTAR</a:t>
            </a:r>
          </a:p>
        </p:txBody>
      </p:sp>
      <p:pic>
        <p:nvPicPr>
          <p:cNvPr id="11" name="Imagen 10" descr="Descripción: C:\Documents and Settings\RECC01\Configuración local\Temp\Directorio temporal 1 para Aplicaciones para aplicacion logo uts.zip\logo uts version vertical.png"/>
          <p:cNvPicPr/>
          <p:nvPr/>
        </p:nvPicPr>
        <p:blipFill>
          <a:blip r:embed="rId5">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187923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8172" y="300250"/>
            <a:ext cx="2959656" cy="461665"/>
          </a:xfrm>
          <a:prstGeom prst="rect">
            <a:avLst/>
          </a:prstGeom>
          <a:noFill/>
        </p:spPr>
        <p:txBody>
          <a:bodyPr wrap="none" rtlCol="0">
            <a:spAutoFit/>
          </a:bodyPr>
          <a:lstStyle/>
          <a:p>
            <a:r>
              <a:rPr lang="es-CO" sz="2400" dirty="0">
                <a:latin typeface="+mj-lt"/>
              </a:rPr>
              <a:t>CHASIS / ESTRUCTURA</a:t>
            </a:r>
          </a:p>
        </p:txBody>
      </p:sp>
      <p:pic>
        <p:nvPicPr>
          <p:cNvPr id="4" name="Imagen 3"/>
          <p:cNvPicPr/>
          <p:nvPr/>
        </p:nvPicPr>
        <p:blipFill rotWithShape="1">
          <a:blip r:embed="rId2">
            <a:extLst>
              <a:ext uri="{28A0092B-C50C-407E-A947-70E740481C1C}">
                <a14:useLocalDpi xmlns:a14="http://schemas.microsoft.com/office/drawing/2010/main" val="0"/>
              </a:ext>
            </a:extLst>
          </a:blip>
          <a:srcRect l="19607" t="9232" r="18922" b="11789"/>
          <a:stretch/>
        </p:blipFill>
        <p:spPr bwMode="auto">
          <a:xfrm>
            <a:off x="559558" y="761915"/>
            <a:ext cx="11177517" cy="5204178"/>
          </a:xfrm>
          <a:prstGeom prst="rect">
            <a:avLst/>
          </a:prstGeom>
          <a:ln>
            <a:noFill/>
          </a:ln>
          <a:extLst>
            <a:ext uri="{53640926-AAD7-44D8-BBD7-CCE9431645EC}">
              <a14:shadowObscured xmlns:a14="http://schemas.microsoft.com/office/drawing/2010/main"/>
            </a:ext>
          </a:extLst>
        </p:spPr>
      </p:pic>
      <p:pic>
        <p:nvPicPr>
          <p:cNvPr id="5" name="Imagen 4" descr="Descripción: C:\Documents and Settings\RECC01\Configuración local\Temp\Directorio temporal 1 para Aplicaciones para aplicacion logo uts.zip\logo uts version vertical.png"/>
          <p:cNvPicPr/>
          <p:nvPr/>
        </p:nvPicPr>
        <p:blipFill>
          <a:blip r:embed="rId3">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324645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8172" y="300250"/>
            <a:ext cx="2959656" cy="461665"/>
          </a:xfrm>
          <a:prstGeom prst="rect">
            <a:avLst/>
          </a:prstGeom>
          <a:noFill/>
        </p:spPr>
        <p:txBody>
          <a:bodyPr wrap="none" rtlCol="0">
            <a:spAutoFit/>
          </a:bodyPr>
          <a:lstStyle/>
          <a:p>
            <a:r>
              <a:rPr lang="es-CO" sz="2400" dirty="0">
                <a:latin typeface="+mj-lt"/>
              </a:rPr>
              <a:t>CHASIS / ESTRUCTURA</a:t>
            </a:r>
          </a:p>
        </p:txBody>
      </p:sp>
      <p:pic>
        <p:nvPicPr>
          <p:cNvPr id="3" name="Imagen 2"/>
          <p:cNvPicPr/>
          <p:nvPr/>
        </p:nvPicPr>
        <p:blipFill rotWithShape="1">
          <a:blip r:embed="rId2">
            <a:extLst>
              <a:ext uri="{28A0092B-C50C-407E-A947-70E740481C1C}">
                <a14:useLocalDpi xmlns:a14="http://schemas.microsoft.com/office/drawing/2010/main" val="0"/>
              </a:ext>
            </a:extLst>
          </a:blip>
          <a:srcRect l="16884" t="8366" r="16546" b="7121"/>
          <a:stretch/>
        </p:blipFill>
        <p:spPr bwMode="auto">
          <a:xfrm>
            <a:off x="354842" y="761915"/>
            <a:ext cx="11313993" cy="5161213"/>
          </a:xfrm>
          <a:prstGeom prst="rect">
            <a:avLst/>
          </a:prstGeom>
          <a:ln>
            <a:noFill/>
          </a:ln>
          <a:extLst>
            <a:ext uri="{53640926-AAD7-44D8-BBD7-CCE9431645EC}">
              <a14:shadowObscured xmlns:a14="http://schemas.microsoft.com/office/drawing/2010/main"/>
            </a:ext>
          </a:extLst>
        </p:spPr>
      </p:pic>
      <p:pic>
        <p:nvPicPr>
          <p:cNvPr id="5" name="Imagen 4" descr="Descripción: C:\Documents and Settings\RECC01\Configuración local\Temp\Directorio temporal 1 para Aplicaciones para aplicacion logo uts.zip\logo uts version vertical.png"/>
          <p:cNvPicPr/>
          <p:nvPr/>
        </p:nvPicPr>
        <p:blipFill>
          <a:blip r:embed="rId3">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253516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8172" y="300250"/>
            <a:ext cx="2959656" cy="461665"/>
          </a:xfrm>
          <a:prstGeom prst="rect">
            <a:avLst/>
          </a:prstGeom>
          <a:noFill/>
        </p:spPr>
        <p:txBody>
          <a:bodyPr wrap="none" rtlCol="0">
            <a:spAutoFit/>
          </a:bodyPr>
          <a:lstStyle/>
          <a:p>
            <a:r>
              <a:rPr lang="es-CO" sz="2400" dirty="0">
                <a:latin typeface="+mj-lt"/>
              </a:rPr>
              <a:t>CHASIS / ESTRUCTURA</a:t>
            </a:r>
          </a:p>
        </p:txBody>
      </p:sp>
      <p:pic>
        <p:nvPicPr>
          <p:cNvPr id="3" name="Imagen 2"/>
          <p:cNvPicPr/>
          <p:nvPr/>
        </p:nvPicPr>
        <p:blipFill rotWithShape="1">
          <a:blip r:embed="rId2">
            <a:extLst>
              <a:ext uri="{28A0092B-C50C-407E-A947-70E740481C1C}">
                <a14:useLocalDpi xmlns:a14="http://schemas.microsoft.com/office/drawing/2010/main" val="0"/>
              </a:ext>
            </a:extLst>
          </a:blip>
          <a:srcRect l="59403" t="19324" r="1731" b="12439"/>
          <a:stretch/>
        </p:blipFill>
        <p:spPr bwMode="auto">
          <a:xfrm>
            <a:off x="859808" y="1540562"/>
            <a:ext cx="5469768" cy="3019425"/>
          </a:xfrm>
          <a:prstGeom prst="rect">
            <a:avLst/>
          </a:prstGeom>
          <a:ln>
            <a:noFill/>
          </a:ln>
          <a:extLst>
            <a:ext uri="{53640926-AAD7-44D8-BBD7-CCE9431645EC}">
              <a14:shadowObscured xmlns:a14="http://schemas.microsoft.com/office/drawing/2010/main"/>
            </a:ext>
          </a:extLst>
        </p:spPr>
      </p:pic>
      <p:pic>
        <p:nvPicPr>
          <p:cNvPr id="4" name="Imagen 3"/>
          <p:cNvPicPr/>
          <p:nvPr/>
        </p:nvPicPr>
        <p:blipFill rotWithShape="1">
          <a:blip r:embed="rId3">
            <a:extLst>
              <a:ext uri="{28A0092B-C50C-407E-A947-70E740481C1C}">
                <a14:useLocalDpi xmlns:a14="http://schemas.microsoft.com/office/drawing/2010/main" val="0"/>
              </a:ext>
            </a:extLst>
          </a:blip>
          <a:srcRect l="63985" t="19324" r="8520" b="10024"/>
          <a:stretch/>
        </p:blipFill>
        <p:spPr bwMode="auto">
          <a:xfrm>
            <a:off x="6329576" y="1540562"/>
            <a:ext cx="5619750" cy="3019425"/>
          </a:xfrm>
          <a:prstGeom prst="rect">
            <a:avLst/>
          </a:prstGeom>
          <a:ln>
            <a:noFill/>
          </a:ln>
          <a:extLst>
            <a:ext uri="{53640926-AAD7-44D8-BBD7-CCE9431645EC}">
              <a14:shadowObscured xmlns:a14="http://schemas.microsoft.com/office/drawing/2010/main"/>
            </a:ext>
          </a:extLst>
        </p:spPr>
      </p:pic>
      <p:sp>
        <p:nvSpPr>
          <p:cNvPr id="5" name="CuadroTexto 4"/>
          <p:cNvSpPr txBox="1"/>
          <p:nvPr/>
        </p:nvSpPr>
        <p:spPr>
          <a:xfrm>
            <a:off x="2693940" y="4858603"/>
            <a:ext cx="1801504" cy="369332"/>
          </a:xfrm>
          <a:prstGeom prst="rect">
            <a:avLst/>
          </a:prstGeom>
          <a:noFill/>
        </p:spPr>
        <p:txBody>
          <a:bodyPr wrap="square" rtlCol="0">
            <a:spAutoFit/>
          </a:bodyPr>
          <a:lstStyle/>
          <a:p>
            <a:r>
              <a:rPr lang="es-CO" dirty="0"/>
              <a:t>Resultado final.</a:t>
            </a:r>
          </a:p>
        </p:txBody>
      </p:sp>
      <p:sp>
        <p:nvSpPr>
          <p:cNvPr id="6" name="CuadroTexto 5"/>
          <p:cNvSpPr txBox="1"/>
          <p:nvPr/>
        </p:nvSpPr>
        <p:spPr>
          <a:xfrm>
            <a:off x="6605516" y="4879496"/>
            <a:ext cx="5343810" cy="646331"/>
          </a:xfrm>
          <a:prstGeom prst="rect">
            <a:avLst/>
          </a:prstGeom>
          <a:noFill/>
        </p:spPr>
        <p:txBody>
          <a:bodyPr wrap="square" rtlCol="0">
            <a:spAutoFit/>
          </a:bodyPr>
          <a:lstStyle/>
          <a:p>
            <a:r>
              <a:rPr lang="es-CO" dirty="0"/>
              <a:t>Resultado final. Vista Frontal, Superior, Lateral derecha e isométrica.</a:t>
            </a:r>
          </a:p>
        </p:txBody>
      </p:sp>
      <p:pic>
        <p:nvPicPr>
          <p:cNvPr id="8" name="Imagen 7" descr="Descripción: C:\Documents and Settings\RECC01\Configuración local\Temp\Directorio temporal 1 para Aplicaciones para aplicacion logo uts.zip\logo uts version vertical.png"/>
          <p:cNvPicPr/>
          <p:nvPr/>
        </p:nvPicPr>
        <p:blipFill>
          <a:blip r:embed="rId4">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38313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8172" y="300250"/>
            <a:ext cx="2959656" cy="461665"/>
          </a:xfrm>
          <a:prstGeom prst="rect">
            <a:avLst/>
          </a:prstGeom>
          <a:noFill/>
        </p:spPr>
        <p:txBody>
          <a:bodyPr wrap="none" rtlCol="0">
            <a:spAutoFit/>
          </a:bodyPr>
          <a:lstStyle/>
          <a:p>
            <a:r>
              <a:rPr lang="es-CO" sz="2400" dirty="0">
                <a:latin typeface="+mj-lt"/>
              </a:rPr>
              <a:t>CHASIS / ESTRUCTURA</a:t>
            </a:r>
          </a:p>
        </p:txBody>
      </p:sp>
      <p:graphicFrame>
        <p:nvGraphicFramePr>
          <p:cNvPr id="4" name="Tabla 3"/>
          <p:cNvGraphicFramePr>
            <a:graphicFrameLocks noGrp="1"/>
          </p:cNvGraphicFramePr>
          <p:nvPr>
            <p:extLst>
              <p:ext uri="{D42A27DB-BD31-4B8C-83A1-F6EECF244321}">
                <p14:modId xmlns:p14="http://schemas.microsoft.com/office/powerpoint/2010/main" val="3098159483"/>
              </p:ext>
            </p:extLst>
          </p:nvPr>
        </p:nvGraphicFramePr>
        <p:xfrm>
          <a:off x="1078172" y="1097333"/>
          <a:ext cx="4465133" cy="4174300"/>
        </p:xfrm>
        <a:graphic>
          <a:graphicData uri="http://schemas.openxmlformats.org/drawingml/2006/table">
            <a:tbl>
              <a:tblPr>
                <a:tableStyleId>{5C22544A-7EE6-4342-B048-85BDC9FD1C3A}</a:tableStyleId>
              </a:tblPr>
              <a:tblGrid>
                <a:gridCol w="4465133">
                  <a:extLst>
                    <a:ext uri="{9D8B030D-6E8A-4147-A177-3AD203B41FA5}">
                      <a16:colId xmlns:a16="http://schemas.microsoft.com/office/drawing/2014/main" val="1440851161"/>
                    </a:ext>
                  </a:extLst>
                </a:gridCol>
              </a:tblGrid>
              <a:tr h="2396494">
                <a:tc>
                  <a:txBody>
                    <a:bodyPr/>
                    <a:lstStyle/>
                    <a:p>
                      <a:pPr marL="146685" algn="just">
                        <a:lnSpc>
                          <a:spcPct val="107000"/>
                        </a:lnSpc>
                        <a:spcAft>
                          <a:spcPts val="0"/>
                        </a:spcAft>
                      </a:pPr>
                      <a:r>
                        <a:rPr lang="es-CO" sz="1400" dirty="0">
                          <a:effectLst/>
                        </a:rPr>
                        <a:t> </a:t>
                      </a:r>
                    </a:p>
                    <a:p>
                      <a:pPr marL="146685" algn="just">
                        <a:lnSpc>
                          <a:spcPct val="107000"/>
                        </a:lnSpc>
                        <a:spcAft>
                          <a:spcPts val="0"/>
                        </a:spcAft>
                        <a:tabLst>
                          <a:tab pos="190500" algn="l"/>
                          <a:tab pos="1524000" algn="l"/>
                          <a:tab pos="2857500" algn="l"/>
                        </a:tabLst>
                      </a:pPr>
                      <a:r>
                        <a:rPr lang="es-CO" sz="1400" dirty="0">
                          <a:effectLst/>
                        </a:rPr>
                        <a:t>Propiedades de masa de CHASIS Proyecto</a:t>
                      </a:r>
                    </a:p>
                    <a:p>
                      <a:pPr marL="146685" algn="just">
                        <a:lnSpc>
                          <a:spcPct val="107000"/>
                        </a:lnSpc>
                        <a:spcAft>
                          <a:spcPts val="0"/>
                        </a:spcAft>
                        <a:tabLst>
                          <a:tab pos="190500" algn="l"/>
                          <a:tab pos="1524000" algn="l"/>
                          <a:tab pos="2857500" algn="l"/>
                        </a:tabLst>
                      </a:pPr>
                      <a:r>
                        <a:rPr lang="es-CO" sz="1400" dirty="0">
                          <a:effectLst/>
                        </a:rPr>
                        <a:t>     Configuración:  Predeterminado&lt;Como mecanizada&gt;</a:t>
                      </a:r>
                    </a:p>
                    <a:p>
                      <a:pPr marL="146685" algn="just">
                        <a:lnSpc>
                          <a:spcPct val="107000"/>
                        </a:lnSpc>
                        <a:spcAft>
                          <a:spcPts val="0"/>
                        </a:spcAft>
                        <a:tabLst>
                          <a:tab pos="190500" algn="l"/>
                          <a:tab pos="1524000" algn="l"/>
                          <a:tab pos="2857500" algn="l"/>
                        </a:tabLst>
                      </a:pPr>
                      <a:r>
                        <a:rPr lang="es-CO" sz="1400" dirty="0">
                          <a:effectLst/>
                        </a:rPr>
                        <a:t>     Sistema de coordenadas:  -- predeterminado --</a:t>
                      </a:r>
                    </a:p>
                    <a:p>
                      <a:pPr marL="146685" algn="just">
                        <a:lnSpc>
                          <a:spcPct val="107000"/>
                        </a:lnSpc>
                        <a:spcAft>
                          <a:spcPts val="0"/>
                        </a:spcAft>
                        <a:tabLst>
                          <a:tab pos="190500" algn="l"/>
                          <a:tab pos="1524000" algn="l"/>
                          <a:tab pos="2857500" algn="l"/>
                        </a:tabLst>
                      </a:pPr>
                      <a:r>
                        <a:rPr lang="es-CO" sz="1400" dirty="0">
                          <a:effectLst/>
                        </a:rPr>
                        <a:t> </a:t>
                      </a:r>
                    </a:p>
                    <a:p>
                      <a:pPr marL="146685" algn="just">
                        <a:lnSpc>
                          <a:spcPct val="107000"/>
                        </a:lnSpc>
                        <a:spcAft>
                          <a:spcPts val="0"/>
                        </a:spcAft>
                        <a:tabLst>
                          <a:tab pos="190500" algn="l"/>
                          <a:tab pos="1524000" algn="l"/>
                          <a:tab pos="2857500" algn="l"/>
                        </a:tabLst>
                      </a:pPr>
                      <a:r>
                        <a:rPr lang="es-CO" sz="1400" dirty="0">
                          <a:effectLst/>
                        </a:rPr>
                        <a:t>Densidad = 7850.00 kilogramos por metro cúbico</a:t>
                      </a:r>
                    </a:p>
                    <a:p>
                      <a:pPr marL="146685" algn="just">
                        <a:lnSpc>
                          <a:spcPct val="107000"/>
                        </a:lnSpc>
                        <a:spcAft>
                          <a:spcPts val="0"/>
                        </a:spcAft>
                        <a:tabLst>
                          <a:tab pos="190500" algn="l"/>
                          <a:tab pos="1524000" algn="l"/>
                          <a:tab pos="2857500" algn="l"/>
                        </a:tabLst>
                      </a:pPr>
                      <a:r>
                        <a:rPr lang="es-CO" sz="1400" dirty="0">
                          <a:effectLst/>
                        </a:rPr>
                        <a:t> </a:t>
                      </a:r>
                    </a:p>
                    <a:p>
                      <a:pPr marL="146685" algn="just">
                        <a:lnSpc>
                          <a:spcPct val="107000"/>
                        </a:lnSpc>
                        <a:spcAft>
                          <a:spcPts val="0"/>
                        </a:spcAft>
                        <a:tabLst>
                          <a:tab pos="190500" algn="l"/>
                          <a:tab pos="1524000" algn="l"/>
                          <a:tab pos="2857500" algn="l"/>
                        </a:tabLst>
                      </a:pPr>
                      <a:r>
                        <a:rPr lang="es-CO" sz="1400" dirty="0">
                          <a:effectLst/>
                        </a:rPr>
                        <a:t>Masa = 153.11 kilogramos</a:t>
                      </a:r>
                    </a:p>
                    <a:p>
                      <a:pPr marL="146685" algn="just">
                        <a:lnSpc>
                          <a:spcPct val="107000"/>
                        </a:lnSpc>
                        <a:spcAft>
                          <a:spcPts val="0"/>
                        </a:spcAft>
                        <a:tabLst>
                          <a:tab pos="190500" algn="l"/>
                          <a:tab pos="1524000" algn="l"/>
                          <a:tab pos="2857500" algn="l"/>
                        </a:tabLst>
                      </a:pPr>
                      <a:r>
                        <a:rPr lang="es-CO" sz="1400" dirty="0">
                          <a:effectLst/>
                        </a:rPr>
                        <a:t> </a:t>
                      </a:r>
                    </a:p>
                    <a:p>
                      <a:pPr marL="146685" algn="just">
                        <a:lnSpc>
                          <a:spcPct val="107000"/>
                        </a:lnSpc>
                        <a:spcAft>
                          <a:spcPts val="0"/>
                        </a:spcAft>
                        <a:tabLst>
                          <a:tab pos="190500" algn="l"/>
                          <a:tab pos="1524000" algn="l"/>
                          <a:tab pos="2857500" algn="l"/>
                        </a:tabLst>
                      </a:pPr>
                      <a:r>
                        <a:rPr lang="es-CO" sz="1400" dirty="0">
                          <a:effectLst/>
                        </a:rPr>
                        <a:t>Volumen = 0.02 metros cúbicos</a:t>
                      </a:r>
                    </a:p>
                    <a:p>
                      <a:pPr marL="146685" algn="just">
                        <a:lnSpc>
                          <a:spcPct val="107000"/>
                        </a:lnSpc>
                        <a:spcAft>
                          <a:spcPts val="0"/>
                        </a:spcAft>
                        <a:tabLst>
                          <a:tab pos="190500" algn="l"/>
                          <a:tab pos="1524000" algn="l"/>
                          <a:tab pos="2857500" algn="l"/>
                        </a:tabLst>
                      </a:pPr>
                      <a:r>
                        <a:rPr lang="es-CO" sz="1400" dirty="0">
                          <a:effectLst/>
                        </a:rPr>
                        <a:t> </a:t>
                      </a:r>
                    </a:p>
                    <a:p>
                      <a:pPr marL="146685" algn="just">
                        <a:lnSpc>
                          <a:spcPct val="107000"/>
                        </a:lnSpc>
                        <a:spcAft>
                          <a:spcPts val="0"/>
                        </a:spcAft>
                        <a:tabLst>
                          <a:tab pos="190500" algn="l"/>
                          <a:tab pos="1524000" algn="l"/>
                          <a:tab pos="2857500" algn="l"/>
                        </a:tabLst>
                      </a:pPr>
                      <a:r>
                        <a:rPr lang="es-CO" sz="1400" dirty="0">
                          <a:effectLst/>
                        </a:rPr>
                        <a:t>Área de superficie = 10.67 metros cuadrados</a:t>
                      </a:r>
                    </a:p>
                    <a:p>
                      <a:pPr marL="146685" algn="just">
                        <a:lnSpc>
                          <a:spcPct val="107000"/>
                        </a:lnSpc>
                        <a:spcAft>
                          <a:spcPts val="0"/>
                        </a:spcAft>
                        <a:tabLst>
                          <a:tab pos="190500" algn="l"/>
                          <a:tab pos="1524000" algn="l"/>
                          <a:tab pos="2857500" algn="l"/>
                        </a:tabLst>
                      </a:pPr>
                      <a:r>
                        <a:rPr lang="es-CO" sz="1400" dirty="0">
                          <a:effectLst/>
                        </a:rPr>
                        <a:t> </a:t>
                      </a:r>
                    </a:p>
                    <a:p>
                      <a:pPr marL="146685" algn="just">
                        <a:lnSpc>
                          <a:spcPct val="107000"/>
                        </a:lnSpc>
                        <a:spcAft>
                          <a:spcPts val="0"/>
                        </a:spcAft>
                        <a:tabLst>
                          <a:tab pos="190500" algn="l"/>
                          <a:tab pos="1524000" algn="l"/>
                          <a:tab pos="2857500" algn="l"/>
                        </a:tabLst>
                      </a:pPr>
                      <a:r>
                        <a:rPr lang="es-CO" sz="1400" dirty="0">
                          <a:effectLst/>
                        </a:rPr>
                        <a:t>Centro de masa: (metros)</a:t>
                      </a:r>
                    </a:p>
                    <a:p>
                      <a:pPr marL="146685" algn="just">
                        <a:lnSpc>
                          <a:spcPct val="107000"/>
                        </a:lnSpc>
                        <a:spcAft>
                          <a:spcPts val="0"/>
                        </a:spcAft>
                        <a:tabLst>
                          <a:tab pos="190500" algn="l"/>
                          <a:tab pos="1524000" algn="l"/>
                          <a:tab pos="2857500" algn="l"/>
                        </a:tabLst>
                      </a:pPr>
                      <a:r>
                        <a:rPr lang="es-CO" sz="1400" dirty="0">
                          <a:effectLst/>
                        </a:rPr>
                        <a:t>X = 0.86</a:t>
                      </a:r>
                    </a:p>
                    <a:p>
                      <a:pPr marL="146685" algn="just">
                        <a:lnSpc>
                          <a:spcPct val="107000"/>
                        </a:lnSpc>
                        <a:spcAft>
                          <a:spcPts val="0"/>
                        </a:spcAft>
                        <a:tabLst>
                          <a:tab pos="190500" algn="l"/>
                          <a:tab pos="1524000" algn="l"/>
                          <a:tab pos="2857500" algn="l"/>
                        </a:tabLst>
                      </a:pPr>
                      <a:r>
                        <a:rPr lang="es-CO" sz="1400" dirty="0">
                          <a:effectLst/>
                        </a:rPr>
                        <a:t>Y = 0.24</a:t>
                      </a:r>
                    </a:p>
                    <a:p>
                      <a:pPr marL="146685" algn="just">
                        <a:lnSpc>
                          <a:spcPct val="107000"/>
                        </a:lnSpc>
                        <a:spcAft>
                          <a:spcPts val="0"/>
                        </a:spcAft>
                        <a:tabLst>
                          <a:tab pos="190500" algn="l"/>
                          <a:tab pos="1524000" algn="l"/>
                          <a:tab pos="2857500" algn="l"/>
                        </a:tabLst>
                      </a:pPr>
                      <a:r>
                        <a:rPr lang="es-CO" sz="1400" dirty="0">
                          <a:effectLst/>
                        </a:rPr>
                        <a:t>Z = 0.73</a:t>
                      </a:r>
                    </a:p>
                    <a:p>
                      <a:pPr marL="146685" algn="l">
                        <a:lnSpc>
                          <a:spcPct val="107000"/>
                        </a:lnSpc>
                        <a:spcAft>
                          <a:spcPts val="0"/>
                        </a:spcAft>
                        <a:tabLst>
                          <a:tab pos="190500" algn="l"/>
                          <a:tab pos="1524000" algn="l"/>
                          <a:tab pos="2857500" algn="l"/>
                        </a:tabLst>
                      </a:pPr>
                      <a:r>
                        <a:rPr lang="es-CO" sz="800" dirty="0">
                          <a:effectLst/>
                        </a:rPr>
                        <a:t> </a:t>
                      </a:r>
                      <a:endParaRPr lang="es-CO" sz="1000" dirty="0">
                        <a:effectLst/>
                      </a:endParaRPr>
                    </a:p>
                    <a:p>
                      <a:pPr marL="146685" algn="just">
                        <a:lnSpc>
                          <a:spcPct val="107000"/>
                        </a:lnSpc>
                        <a:spcAft>
                          <a:spcPts val="0"/>
                        </a:spcAft>
                        <a:tabLst>
                          <a:tab pos="190500" algn="l"/>
                          <a:tab pos="1524000" algn="l"/>
                          <a:tab pos="2857500" algn="l"/>
                        </a:tabLst>
                      </a:pPr>
                      <a:endParaRPr lang="es-CO"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9402" marR="39402" marT="0" marB="0"/>
                </a:tc>
                <a:extLst>
                  <a:ext uri="{0D108BD9-81ED-4DB2-BD59-A6C34878D82A}">
                    <a16:rowId xmlns:a16="http://schemas.microsoft.com/office/drawing/2014/main" val="617549918"/>
                  </a:ext>
                </a:extLst>
              </a:tr>
            </a:tbl>
          </a:graphicData>
        </a:graphic>
      </p:graphicFrame>
      <p:pic>
        <p:nvPicPr>
          <p:cNvPr id="5" name="Imagen 4"/>
          <p:cNvPicPr/>
          <p:nvPr/>
        </p:nvPicPr>
        <p:blipFill rotWithShape="1">
          <a:blip r:embed="rId2">
            <a:extLst>
              <a:ext uri="{28A0092B-C50C-407E-A947-70E740481C1C}">
                <a14:useLocalDpi xmlns:a14="http://schemas.microsoft.com/office/drawing/2010/main" val="0"/>
              </a:ext>
            </a:extLst>
          </a:blip>
          <a:srcRect l="65852" t="24758" r="12594" b="21497"/>
          <a:stretch/>
        </p:blipFill>
        <p:spPr bwMode="auto">
          <a:xfrm>
            <a:off x="5543306" y="1097333"/>
            <a:ext cx="6182894" cy="4174300"/>
          </a:xfrm>
          <a:prstGeom prst="rect">
            <a:avLst/>
          </a:prstGeom>
          <a:ln>
            <a:noFill/>
          </a:ln>
          <a:extLst>
            <a:ext uri="{53640926-AAD7-44D8-BBD7-CCE9431645EC}">
              <a14:shadowObscured xmlns:a14="http://schemas.microsoft.com/office/drawing/2010/main"/>
            </a:ext>
          </a:extLst>
        </p:spPr>
      </p:pic>
      <p:sp>
        <p:nvSpPr>
          <p:cNvPr id="6" name="CuadroTexto 5"/>
          <p:cNvSpPr txBox="1"/>
          <p:nvPr/>
        </p:nvSpPr>
        <p:spPr>
          <a:xfrm>
            <a:off x="2416807" y="5607051"/>
            <a:ext cx="6754487" cy="369332"/>
          </a:xfrm>
          <a:prstGeom prst="rect">
            <a:avLst/>
          </a:prstGeom>
          <a:noFill/>
        </p:spPr>
        <p:txBody>
          <a:bodyPr wrap="square" rtlCol="0">
            <a:spAutoFit/>
          </a:bodyPr>
          <a:lstStyle/>
          <a:p>
            <a:pPr algn="ctr"/>
            <a:r>
              <a:rPr lang="es-CO" dirty="0"/>
              <a:t>PROPIEDADES DE LA ESTRUCTURA Y MATERIAL.</a:t>
            </a:r>
          </a:p>
        </p:txBody>
      </p:sp>
      <p:pic>
        <p:nvPicPr>
          <p:cNvPr id="7" name="Imagen 6" descr="Descripción: C:\Documents and Settings\RECC01\Configuración local\Temp\Directorio temporal 1 para Aplicaciones para aplicacion logo uts.zip\logo uts version vertical.png"/>
          <p:cNvPicPr/>
          <p:nvPr/>
        </p:nvPicPr>
        <p:blipFill>
          <a:blip r:embed="rId3">
            <a:extLst>
              <a:ext uri="{28A0092B-C50C-407E-A947-70E740481C1C}">
                <a14:useLocalDpi xmlns:a14="http://schemas.microsoft.com/office/drawing/2010/main" val="0"/>
              </a:ext>
            </a:extLst>
          </a:blip>
          <a:srcRect/>
          <a:stretch>
            <a:fillRect/>
          </a:stretch>
        </p:blipFill>
        <p:spPr bwMode="auto">
          <a:xfrm>
            <a:off x="10810875" y="5607051"/>
            <a:ext cx="915325" cy="778142"/>
          </a:xfrm>
          <a:prstGeom prst="rect">
            <a:avLst/>
          </a:prstGeom>
          <a:noFill/>
          <a:ln>
            <a:noFill/>
          </a:ln>
        </p:spPr>
      </p:pic>
    </p:spTree>
    <p:extLst>
      <p:ext uri="{BB962C8B-B14F-4D97-AF65-F5344CB8AC3E}">
        <p14:creationId xmlns:p14="http://schemas.microsoft.com/office/powerpoint/2010/main" val="3114094542"/>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07D3CAAA0841A4BBA12E828F65BF026" ma:contentTypeVersion="8" ma:contentTypeDescription="Crear nuevo documento." ma:contentTypeScope="" ma:versionID="236fcdc882d4f9b9063653f851534844">
  <xsd:schema xmlns:xsd="http://www.w3.org/2001/XMLSchema" xmlns:xs="http://www.w3.org/2001/XMLSchema" xmlns:p="http://schemas.microsoft.com/office/2006/metadata/properties" xmlns:ns2="773b7f24-9339-4348-8409-bfd55c94a743" xmlns:ns3="825eee5a-2ba0-4e5f-976a-2379241c4cee" targetNamespace="http://schemas.microsoft.com/office/2006/metadata/properties" ma:root="true" ma:fieldsID="8870e86ccb1540dd6e99f30b3380d9e9" ns2:_="" ns3:_="">
    <xsd:import namespace="773b7f24-9339-4348-8409-bfd55c94a743"/>
    <xsd:import namespace="825eee5a-2ba0-4e5f-976a-2379241c4ce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b7f24-9339-4348-8409-bfd55c94a7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5eee5a-2ba0-4e5f-976a-2379241c4cee"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033743-F167-4E54-A5A1-F306BDD4A538}"/>
</file>

<file path=customXml/itemProps2.xml><?xml version="1.0" encoding="utf-8"?>
<ds:datastoreItem xmlns:ds="http://schemas.openxmlformats.org/officeDocument/2006/customXml" ds:itemID="{EDAB8080-947F-45BF-9982-2CC9697CD660}"/>
</file>

<file path=customXml/itemProps3.xml><?xml version="1.0" encoding="utf-8"?>
<ds:datastoreItem xmlns:ds="http://schemas.openxmlformats.org/officeDocument/2006/customXml" ds:itemID="{E7C96E65-C2A6-49C3-89EB-C8AE7717101C}"/>
</file>

<file path=docProps/app.xml><?xml version="1.0" encoding="utf-8"?>
<Properties xmlns="http://schemas.openxmlformats.org/officeDocument/2006/extended-properties" xmlns:vt="http://schemas.openxmlformats.org/officeDocument/2006/docPropsVTypes">
  <Template>TM03457444[[fn=Base]]</Template>
  <TotalTime>404</TotalTime>
  <Words>667</Words>
  <Application>Microsoft Office PowerPoint</Application>
  <PresentationFormat>Panorámica</PresentationFormat>
  <Paragraphs>106</Paragraphs>
  <Slides>19</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19</vt:i4>
      </vt:variant>
    </vt:vector>
  </HeadingPairs>
  <TitlesOfParts>
    <vt:vector size="26" baseType="lpstr">
      <vt:lpstr>Arial</vt:lpstr>
      <vt:lpstr>Calibri</vt:lpstr>
      <vt:lpstr>Cambria Math</vt:lpstr>
      <vt:lpstr>Corbel</vt:lpstr>
      <vt:lpstr>Times New Roman</vt:lpstr>
      <vt:lpstr>Wingdings</vt:lpstr>
      <vt:lpstr>Base</vt:lpstr>
      <vt:lpstr>Diseño y Simulación del Sistema de Transmisión de Potencia de un Vehículo Eléctrico para Competencias Deportivas. </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Simulación del Sistema de Transmisión de Potencia de un Vehículo Eléctrico para Competencias Deportivas.</dc:title>
  <dc:creator>Jairo Andres Osorio Lizarazo</dc:creator>
  <cp:lastModifiedBy>Jairo Andres Osorio Lizarazo</cp:lastModifiedBy>
  <cp:revision>30</cp:revision>
  <dcterms:created xsi:type="dcterms:W3CDTF">2017-05-11T13:45:25Z</dcterms:created>
  <dcterms:modified xsi:type="dcterms:W3CDTF">2017-05-12T13:17:55Z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0x010100807D3CAAA0841A4BBA12E828F65BF026</vt:lpwstr>
  </property>
</Properties>
</file>