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5201563" cy="36009263"/>
  <p:notesSz cx="6858000" cy="9144000"/>
  <p:defaultTextStyle>
    <a:defPPr>
      <a:defRPr lang="es-ES"/>
    </a:defPPr>
    <a:lvl1pPr marL="0" algn="l" defTabSz="1748836" rtl="0" eaLnBrk="1" latinLnBrk="0" hangingPunct="1">
      <a:defRPr sz="6900" kern="1200">
        <a:solidFill>
          <a:schemeClr val="tx1"/>
        </a:solidFill>
        <a:latin typeface="+mn-lt"/>
        <a:ea typeface="+mn-ea"/>
        <a:cs typeface="+mn-cs"/>
      </a:defRPr>
    </a:lvl1pPr>
    <a:lvl2pPr marL="1748836" algn="l" defTabSz="1748836" rtl="0" eaLnBrk="1" latinLnBrk="0" hangingPunct="1">
      <a:defRPr sz="6900" kern="1200">
        <a:solidFill>
          <a:schemeClr val="tx1"/>
        </a:solidFill>
        <a:latin typeface="+mn-lt"/>
        <a:ea typeface="+mn-ea"/>
        <a:cs typeface="+mn-cs"/>
      </a:defRPr>
    </a:lvl2pPr>
    <a:lvl3pPr marL="3497671" algn="l" defTabSz="1748836" rtl="0" eaLnBrk="1" latinLnBrk="0" hangingPunct="1">
      <a:defRPr sz="6900" kern="1200">
        <a:solidFill>
          <a:schemeClr val="tx1"/>
        </a:solidFill>
        <a:latin typeface="+mn-lt"/>
        <a:ea typeface="+mn-ea"/>
        <a:cs typeface="+mn-cs"/>
      </a:defRPr>
    </a:lvl3pPr>
    <a:lvl4pPr marL="5246507" algn="l" defTabSz="1748836" rtl="0" eaLnBrk="1" latinLnBrk="0" hangingPunct="1">
      <a:defRPr sz="6900" kern="1200">
        <a:solidFill>
          <a:schemeClr val="tx1"/>
        </a:solidFill>
        <a:latin typeface="+mn-lt"/>
        <a:ea typeface="+mn-ea"/>
        <a:cs typeface="+mn-cs"/>
      </a:defRPr>
    </a:lvl4pPr>
    <a:lvl5pPr marL="6995343" algn="l" defTabSz="1748836" rtl="0" eaLnBrk="1" latinLnBrk="0" hangingPunct="1">
      <a:defRPr sz="6900" kern="1200">
        <a:solidFill>
          <a:schemeClr val="tx1"/>
        </a:solidFill>
        <a:latin typeface="+mn-lt"/>
        <a:ea typeface="+mn-ea"/>
        <a:cs typeface="+mn-cs"/>
      </a:defRPr>
    </a:lvl5pPr>
    <a:lvl6pPr marL="8744179" algn="l" defTabSz="1748836" rtl="0" eaLnBrk="1" latinLnBrk="0" hangingPunct="1">
      <a:defRPr sz="6900" kern="1200">
        <a:solidFill>
          <a:schemeClr val="tx1"/>
        </a:solidFill>
        <a:latin typeface="+mn-lt"/>
        <a:ea typeface="+mn-ea"/>
        <a:cs typeface="+mn-cs"/>
      </a:defRPr>
    </a:lvl6pPr>
    <a:lvl7pPr marL="10493014" algn="l" defTabSz="1748836" rtl="0" eaLnBrk="1" latinLnBrk="0" hangingPunct="1">
      <a:defRPr sz="6900" kern="1200">
        <a:solidFill>
          <a:schemeClr val="tx1"/>
        </a:solidFill>
        <a:latin typeface="+mn-lt"/>
        <a:ea typeface="+mn-ea"/>
        <a:cs typeface="+mn-cs"/>
      </a:defRPr>
    </a:lvl7pPr>
    <a:lvl8pPr marL="12241850" algn="l" defTabSz="1748836" rtl="0" eaLnBrk="1" latinLnBrk="0" hangingPunct="1">
      <a:defRPr sz="6900" kern="1200">
        <a:solidFill>
          <a:schemeClr val="tx1"/>
        </a:solidFill>
        <a:latin typeface="+mn-lt"/>
        <a:ea typeface="+mn-ea"/>
        <a:cs typeface="+mn-cs"/>
      </a:defRPr>
    </a:lvl8pPr>
    <a:lvl9pPr marL="13990686" algn="l" defTabSz="1748836"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2">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296" y="-4140"/>
      </p:cViewPr>
      <p:guideLst>
        <p:guide orient="horz" pos="11342"/>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890117" y="11186214"/>
            <a:ext cx="21421329" cy="7718652"/>
          </a:xfrm>
        </p:spPr>
        <p:txBody>
          <a:bodyPr/>
          <a:lstStyle/>
          <a:p>
            <a:r>
              <a:rPr lang="es-ES_tradnl" smtClean="0"/>
              <a:t>Clic para editar título</a:t>
            </a:r>
            <a:endParaRPr lang="es-ES"/>
          </a:p>
        </p:txBody>
      </p:sp>
      <p:sp>
        <p:nvSpPr>
          <p:cNvPr id="3" name="Subtítulo 2"/>
          <p:cNvSpPr>
            <a:spLocks noGrp="1"/>
          </p:cNvSpPr>
          <p:nvPr>
            <p:ph type="subTitle" idx="1"/>
          </p:nvPr>
        </p:nvSpPr>
        <p:spPr>
          <a:xfrm>
            <a:off x="3780235" y="20405249"/>
            <a:ext cx="17641094" cy="9202367"/>
          </a:xfrm>
        </p:spPr>
        <p:txBody>
          <a:bodyPr/>
          <a:lstStyle>
            <a:lvl1pPr marL="0" indent="0" algn="ctr">
              <a:buNone/>
              <a:defRPr>
                <a:solidFill>
                  <a:schemeClr val="tx1">
                    <a:tint val="75000"/>
                  </a:schemeClr>
                </a:solidFill>
              </a:defRPr>
            </a:lvl1pPr>
            <a:lvl2pPr marL="1748836" indent="0" algn="ctr">
              <a:buNone/>
              <a:defRPr>
                <a:solidFill>
                  <a:schemeClr val="tx1">
                    <a:tint val="75000"/>
                  </a:schemeClr>
                </a:solidFill>
              </a:defRPr>
            </a:lvl2pPr>
            <a:lvl3pPr marL="3497671" indent="0" algn="ctr">
              <a:buNone/>
              <a:defRPr>
                <a:solidFill>
                  <a:schemeClr val="tx1">
                    <a:tint val="75000"/>
                  </a:schemeClr>
                </a:solidFill>
              </a:defRPr>
            </a:lvl3pPr>
            <a:lvl4pPr marL="5246507" indent="0" algn="ctr">
              <a:buNone/>
              <a:defRPr>
                <a:solidFill>
                  <a:schemeClr val="tx1">
                    <a:tint val="75000"/>
                  </a:schemeClr>
                </a:solidFill>
              </a:defRPr>
            </a:lvl4pPr>
            <a:lvl5pPr marL="6995343" indent="0" algn="ctr">
              <a:buNone/>
              <a:defRPr>
                <a:solidFill>
                  <a:schemeClr val="tx1">
                    <a:tint val="75000"/>
                  </a:schemeClr>
                </a:solidFill>
              </a:defRPr>
            </a:lvl5pPr>
            <a:lvl6pPr marL="8744179" indent="0" algn="ctr">
              <a:buNone/>
              <a:defRPr>
                <a:solidFill>
                  <a:schemeClr val="tx1">
                    <a:tint val="75000"/>
                  </a:schemeClr>
                </a:solidFill>
              </a:defRPr>
            </a:lvl6pPr>
            <a:lvl7pPr marL="10493014" indent="0" algn="ctr">
              <a:buNone/>
              <a:defRPr>
                <a:solidFill>
                  <a:schemeClr val="tx1">
                    <a:tint val="75000"/>
                  </a:schemeClr>
                </a:solidFill>
              </a:defRPr>
            </a:lvl7pPr>
            <a:lvl8pPr marL="12241850" indent="0" algn="ctr">
              <a:buNone/>
              <a:defRPr>
                <a:solidFill>
                  <a:schemeClr val="tx1">
                    <a:tint val="75000"/>
                  </a:schemeClr>
                </a:solidFill>
              </a:defRPr>
            </a:lvl8pPr>
            <a:lvl9pPr marL="13990686"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854EE4C-FD20-2B4D-A893-F30B193DA6DE}"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339728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854EE4C-FD20-2B4D-A893-F30B193DA6DE}"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183240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0359375" y="7568616"/>
            <a:ext cx="15624095" cy="161324832"/>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3473965" y="7568616"/>
            <a:ext cx="46465382" cy="16132483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854EE4C-FD20-2B4D-A893-F30B193DA6DE}"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402032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854EE4C-FD20-2B4D-A893-F30B193DA6DE}"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173609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990750" y="23139288"/>
            <a:ext cx="21421329" cy="7151840"/>
          </a:xfrm>
        </p:spPr>
        <p:txBody>
          <a:bodyPr anchor="t"/>
          <a:lstStyle>
            <a:lvl1pPr algn="l">
              <a:defRPr sz="15300" b="1" cap="all"/>
            </a:lvl1pPr>
          </a:lstStyle>
          <a:p>
            <a:r>
              <a:rPr lang="es-ES_tradnl" smtClean="0"/>
              <a:t>Clic para editar título</a:t>
            </a:r>
            <a:endParaRPr lang="es-ES"/>
          </a:p>
        </p:txBody>
      </p:sp>
      <p:sp>
        <p:nvSpPr>
          <p:cNvPr id="3" name="Marcador de texto 2"/>
          <p:cNvSpPr>
            <a:spLocks noGrp="1"/>
          </p:cNvSpPr>
          <p:nvPr>
            <p:ph type="body" idx="1"/>
          </p:nvPr>
        </p:nvSpPr>
        <p:spPr>
          <a:xfrm>
            <a:off x="1990750" y="15262264"/>
            <a:ext cx="21421329" cy="7877024"/>
          </a:xfrm>
        </p:spPr>
        <p:txBody>
          <a:bodyPr anchor="b"/>
          <a:lstStyle>
            <a:lvl1pPr marL="0" indent="0">
              <a:buNone/>
              <a:defRPr sz="7700">
                <a:solidFill>
                  <a:schemeClr val="tx1">
                    <a:tint val="75000"/>
                  </a:schemeClr>
                </a:solidFill>
              </a:defRPr>
            </a:lvl1pPr>
            <a:lvl2pPr marL="1748836" indent="0">
              <a:buNone/>
              <a:defRPr sz="6900">
                <a:solidFill>
                  <a:schemeClr val="tx1">
                    <a:tint val="75000"/>
                  </a:schemeClr>
                </a:solidFill>
              </a:defRPr>
            </a:lvl2pPr>
            <a:lvl3pPr marL="3497671" indent="0">
              <a:buNone/>
              <a:defRPr sz="6100">
                <a:solidFill>
                  <a:schemeClr val="tx1">
                    <a:tint val="75000"/>
                  </a:schemeClr>
                </a:solidFill>
              </a:defRPr>
            </a:lvl3pPr>
            <a:lvl4pPr marL="5246507" indent="0">
              <a:buNone/>
              <a:defRPr sz="5400">
                <a:solidFill>
                  <a:schemeClr val="tx1">
                    <a:tint val="75000"/>
                  </a:schemeClr>
                </a:solidFill>
              </a:defRPr>
            </a:lvl4pPr>
            <a:lvl5pPr marL="6995343" indent="0">
              <a:buNone/>
              <a:defRPr sz="5400">
                <a:solidFill>
                  <a:schemeClr val="tx1">
                    <a:tint val="75000"/>
                  </a:schemeClr>
                </a:solidFill>
              </a:defRPr>
            </a:lvl5pPr>
            <a:lvl6pPr marL="8744179" indent="0">
              <a:buNone/>
              <a:defRPr sz="5400">
                <a:solidFill>
                  <a:schemeClr val="tx1">
                    <a:tint val="75000"/>
                  </a:schemeClr>
                </a:solidFill>
              </a:defRPr>
            </a:lvl6pPr>
            <a:lvl7pPr marL="10493014" indent="0">
              <a:buNone/>
              <a:defRPr sz="5400">
                <a:solidFill>
                  <a:schemeClr val="tx1">
                    <a:tint val="75000"/>
                  </a:schemeClr>
                </a:solidFill>
              </a:defRPr>
            </a:lvl7pPr>
            <a:lvl8pPr marL="12241850" indent="0">
              <a:buNone/>
              <a:defRPr sz="5400">
                <a:solidFill>
                  <a:schemeClr val="tx1">
                    <a:tint val="75000"/>
                  </a:schemeClr>
                </a:solidFill>
              </a:defRPr>
            </a:lvl8pPr>
            <a:lvl9pPr marL="13990686" indent="0">
              <a:buNone/>
              <a:defRPr sz="5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854EE4C-FD20-2B4D-A893-F30B193DA6DE}"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255304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3473967" y="44119688"/>
            <a:ext cx="31042552" cy="124773761"/>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34936543" y="44119688"/>
            <a:ext cx="31046926" cy="124773761"/>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854EE4C-FD20-2B4D-A893-F30B193DA6DE}"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101737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60078" y="1442040"/>
            <a:ext cx="22681407" cy="6001544"/>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1260078" y="8060409"/>
            <a:ext cx="11135067" cy="3359195"/>
          </a:xfrm>
        </p:spPr>
        <p:txBody>
          <a:bodyPr anchor="b"/>
          <a:lstStyle>
            <a:lvl1pPr marL="0" indent="0">
              <a:buNone/>
              <a:defRPr sz="9200" b="1"/>
            </a:lvl1pPr>
            <a:lvl2pPr marL="1748836" indent="0">
              <a:buNone/>
              <a:defRPr sz="7700" b="1"/>
            </a:lvl2pPr>
            <a:lvl3pPr marL="3497671" indent="0">
              <a:buNone/>
              <a:defRPr sz="6900" b="1"/>
            </a:lvl3pPr>
            <a:lvl4pPr marL="5246507" indent="0">
              <a:buNone/>
              <a:defRPr sz="6100" b="1"/>
            </a:lvl4pPr>
            <a:lvl5pPr marL="6995343" indent="0">
              <a:buNone/>
              <a:defRPr sz="6100" b="1"/>
            </a:lvl5pPr>
            <a:lvl6pPr marL="8744179" indent="0">
              <a:buNone/>
              <a:defRPr sz="6100" b="1"/>
            </a:lvl6pPr>
            <a:lvl7pPr marL="10493014" indent="0">
              <a:buNone/>
              <a:defRPr sz="6100" b="1"/>
            </a:lvl7pPr>
            <a:lvl8pPr marL="12241850" indent="0">
              <a:buNone/>
              <a:defRPr sz="6100" b="1"/>
            </a:lvl8pPr>
            <a:lvl9pPr marL="13990686" indent="0">
              <a:buNone/>
              <a:defRPr sz="61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1260078" y="11419604"/>
            <a:ext cx="11135067" cy="20747006"/>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12802045" y="8060409"/>
            <a:ext cx="11139441" cy="3359195"/>
          </a:xfrm>
        </p:spPr>
        <p:txBody>
          <a:bodyPr anchor="b"/>
          <a:lstStyle>
            <a:lvl1pPr marL="0" indent="0">
              <a:buNone/>
              <a:defRPr sz="9200" b="1"/>
            </a:lvl1pPr>
            <a:lvl2pPr marL="1748836" indent="0">
              <a:buNone/>
              <a:defRPr sz="7700" b="1"/>
            </a:lvl2pPr>
            <a:lvl3pPr marL="3497671" indent="0">
              <a:buNone/>
              <a:defRPr sz="6900" b="1"/>
            </a:lvl3pPr>
            <a:lvl4pPr marL="5246507" indent="0">
              <a:buNone/>
              <a:defRPr sz="6100" b="1"/>
            </a:lvl4pPr>
            <a:lvl5pPr marL="6995343" indent="0">
              <a:buNone/>
              <a:defRPr sz="6100" b="1"/>
            </a:lvl5pPr>
            <a:lvl6pPr marL="8744179" indent="0">
              <a:buNone/>
              <a:defRPr sz="6100" b="1"/>
            </a:lvl6pPr>
            <a:lvl7pPr marL="10493014" indent="0">
              <a:buNone/>
              <a:defRPr sz="6100" b="1"/>
            </a:lvl7pPr>
            <a:lvl8pPr marL="12241850" indent="0">
              <a:buNone/>
              <a:defRPr sz="6100" b="1"/>
            </a:lvl8pPr>
            <a:lvl9pPr marL="13990686" indent="0">
              <a:buNone/>
              <a:defRPr sz="61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12802045" y="11419604"/>
            <a:ext cx="11139441" cy="20747006"/>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854EE4C-FD20-2B4D-A893-F30B193DA6DE}" type="datetimeFigureOut">
              <a:rPr lang="es-ES" smtClean="0"/>
              <a:t>10/05/2017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230635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854EE4C-FD20-2B4D-A893-F30B193DA6DE}" type="datetimeFigureOut">
              <a:rPr lang="es-ES" smtClean="0"/>
              <a:t>10/05/2017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313064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54EE4C-FD20-2B4D-A893-F30B193DA6DE}" type="datetimeFigureOut">
              <a:rPr lang="es-ES" smtClean="0"/>
              <a:t>10/05/2017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146212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079" y="1433702"/>
            <a:ext cx="8291141" cy="6101570"/>
          </a:xfrm>
        </p:spPr>
        <p:txBody>
          <a:bodyPr anchor="b"/>
          <a:lstStyle>
            <a:lvl1pPr algn="l">
              <a:defRPr sz="7700" b="1"/>
            </a:lvl1pPr>
          </a:lstStyle>
          <a:p>
            <a:r>
              <a:rPr lang="es-ES_tradnl" smtClean="0"/>
              <a:t>Clic para editar título</a:t>
            </a:r>
            <a:endParaRPr lang="es-ES"/>
          </a:p>
        </p:txBody>
      </p:sp>
      <p:sp>
        <p:nvSpPr>
          <p:cNvPr id="3" name="Marcador de contenido 2"/>
          <p:cNvSpPr>
            <a:spLocks noGrp="1"/>
          </p:cNvSpPr>
          <p:nvPr>
            <p:ph idx="1"/>
          </p:nvPr>
        </p:nvSpPr>
        <p:spPr>
          <a:xfrm>
            <a:off x="9853111" y="1433705"/>
            <a:ext cx="14088374" cy="30732908"/>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1260079" y="7535274"/>
            <a:ext cx="8291141" cy="24631339"/>
          </a:xfrm>
        </p:spPr>
        <p:txBody>
          <a:bodyPr/>
          <a:lstStyle>
            <a:lvl1pPr marL="0" indent="0">
              <a:buNone/>
              <a:defRPr sz="5400"/>
            </a:lvl1pPr>
            <a:lvl2pPr marL="1748836" indent="0">
              <a:buNone/>
              <a:defRPr sz="4600"/>
            </a:lvl2pPr>
            <a:lvl3pPr marL="3497671" indent="0">
              <a:buNone/>
              <a:defRPr sz="3800"/>
            </a:lvl3pPr>
            <a:lvl4pPr marL="5246507" indent="0">
              <a:buNone/>
              <a:defRPr sz="3400"/>
            </a:lvl4pPr>
            <a:lvl5pPr marL="6995343" indent="0">
              <a:buNone/>
              <a:defRPr sz="3400"/>
            </a:lvl5pPr>
            <a:lvl6pPr marL="8744179" indent="0">
              <a:buNone/>
              <a:defRPr sz="3400"/>
            </a:lvl6pPr>
            <a:lvl7pPr marL="10493014" indent="0">
              <a:buNone/>
              <a:defRPr sz="3400"/>
            </a:lvl7pPr>
            <a:lvl8pPr marL="12241850" indent="0">
              <a:buNone/>
              <a:defRPr sz="3400"/>
            </a:lvl8pPr>
            <a:lvl9pPr marL="13990686" indent="0">
              <a:buNone/>
              <a:defRPr sz="34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854EE4C-FD20-2B4D-A893-F30B193DA6DE}"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320284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39683" y="25206484"/>
            <a:ext cx="15120938" cy="2975768"/>
          </a:xfrm>
        </p:spPr>
        <p:txBody>
          <a:bodyPr anchor="b"/>
          <a:lstStyle>
            <a:lvl1pPr algn="l">
              <a:defRPr sz="77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4939683" y="3217494"/>
            <a:ext cx="15120938" cy="21605558"/>
          </a:xfrm>
        </p:spPr>
        <p:txBody>
          <a:bodyPr/>
          <a:lstStyle>
            <a:lvl1pPr marL="0" indent="0">
              <a:buNone/>
              <a:defRPr sz="12200"/>
            </a:lvl1pPr>
            <a:lvl2pPr marL="1748836" indent="0">
              <a:buNone/>
              <a:defRPr sz="10700"/>
            </a:lvl2pPr>
            <a:lvl3pPr marL="3497671" indent="0">
              <a:buNone/>
              <a:defRPr sz="9200"/>
            </a:lvl3pPr>
            <a:lvl4pPr marL="5246507" indent="0">
              <a:buNone/>
              <a:defRPr sz="7700"/>
            </a:lvl4pPr>
            <a:lvl5pPr marL="6995343" indent="0">
              <a:buNone/>
              <a:defRPr sz="7700"/>
            </a:lvl5pPr>
            <a:lvl6pPr marL="8744179" indent="0">
              <a:buNone/>
              <a:defRPr sz="7700"/>
            </a:lvl6pPr>
            <a:lvl7pPr marL="10493014" indent="0">
              <a:buNone/>
              <a:defRPr sz="7700"/>
            </a:lvl7pPr>
            <a:lvl8pPr marL="12241850" indent="0">
              <a:buNone/>
              <a:defRPr sz="7700"/>
            </a:lvl8pPr>
            <a:lvl9pPr marL="13990686" indent="0">
              <a:buNone/>
              <a:defRPr sz="7700"/>
            </a:lvl9pPr>
          </a:lstStyle>
          <a:p>
            <a:endParaRPr lang="es-ES"/>
          </a:p>
        </p:txBody>
      </p:sp>
      <p:sp>
        <p:nvSpPr>
          <p:cNvPr id="4" name="Marcador de texto 3"/>
          <p:cNvSpPr>
            <a:spLocks noGrp="1"/>
          </p:cNvSpPr>
          <p:nvPr>
            <p:ph type="body" sz="half" idx="2"/>
          </p:nvPr>
        </p:nvSpPr>
        <p:spPr>
          <a:xfrm>
            <a:off x="4939683" y="28182252"/>
            <a:ext cx="15120938" cy="4226084"/>
          </a:xfrm>
        </p:spPr>
        <p:txBody>
          <a:bodyPr/>
          <a:lstStyle>
            <a:lvl1pPr marL="0" indent="0">
              <a:buNone/>
              <a:defRPr sz="5400"/>
            </a:lvl1pPr>
            <a:lvl2pPr marL="1748836" indent="0">
              <a:buNone/>
              <a:defRPr sz="4600"/>
            </a:lvl2pPr>
            <a:lvl3pPr marL="3497671" indent="0">
              <a:buNone/>
              <a:defRPr sz="3800"/>
            </a:lvl3pPr>
            <a:lvl4pPr marL="5246507" indent="0">
              <a:buNone/>
              <a:defRPr sz="3400"/>
            </a:lvl4pPr>
            <a:lvl5pPr marL="6995343" indent="0">
              <a:buNone/>
              <a:defRPr sz="3400"/>
            </a:lvl5pPr>
            <a:lvl6pPr marL="8744179" indent="0">
              <a:buNone/>
              <a:defRPr sz="3400"/>
            </a:lvl6pPr>
            <a:lvl7pPr marL="10493014" indent="0">
              <a:buNone/>
              <a:defRPr sz="3400"/>
            </a:lvl7pPr>
            <a:lvl8pPr marL="12241850" indent="0">
              <a:buNone/>
              <a:defRPr sz="3400"/>
            </a:lvl8pPr>
            <a:lvl9pPr marL="13990686" indent="0">
              <a:buNone/>
              <a:defRPr sz="34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854EE4C-FD20-2B4D-A893-F30B193DA6DE}"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C4EF6F-8B1E-8741-9955-81BA78C490FC}" type="slidenum">
              <a:rPr lang="es-ES" smtClean="0"/>
              <a:t>‹Nº›</a:t>
            </a:fld>
            <a:endParaRPr lang="es-ES"/>
          </a:p>
        </p:txBody>
      </p:sp>
    </p:spTree>
    <p:extLst>
      <p:ext uri="{BB962C8B-B14F-4D97-AF65-F5344CB8AC3E}">
        <p14:creationId xmlns:p14="http://schemas.microsoft.com/office/powerpoint/2010/main" val="193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60078" y="1442040"/>
            <a:ext cx="22681407" cy="6001544"/>
          </a:xfrm>
          <a:prstGeom prst="rect">
            <a:avLst/>
          </a:prstGeom>
        </p:spPr>
        <p:txBody>
          <a:bodyPr vert="horz" lIns="349767" tIns="174884" rIns="349767" bIns="174884"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1260078" y="8402164"/>
            <a:ext cx="22681407" cy="23764449"/>
          </a:xfrm>
          <a:prstGeom prst="rect">
            <a:avLst/>
          </a:prstGeom>
        </p:spPr>
        <p:txBody>
          <a:bodyPr vert="horz" lIns="349767" tIns="174884" rIns="349767" bIns="174884"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1260078" y="33375255"/>
            <a:ext cx="5880365" cy="1917160"/>
          </a:xfrm>
          <a:prstGeom prst="rect">
            <a:avLst/>
          </a:prstGeom>
        </p:spPr>
        <p:txBody>
          <a:bodyPr vert="horz" lIns="349767" tIns="174884" rIns="349767" bIns="174884" rtlCol="0" anchor="ctr"/>
          <a:lstStyle>
            <a:lvl1pPr algn="l">
              <a:defRPr sz="4600">
                <a:solidFill>
                  <a:schemeClr val="tx1">
                    <a:tint val="75000"/>
                  </a:schemeClr>
                </a:solidFill>
              </a:defRPr>
            </a:lvl1pPr>
          </a:lstStyle>
          <a:p>
            <a:fld id="{B854EE4C-FD20-2B4D-A893-F30B193DA6DE}" type="datetimeFigureOut">
              <a:rPr lang="es-ES" smtClean="0"/>
              <a:t>10/05/2017</a:t>
            </a:fld>
            <a:endParaRPr lang="es-ES"/>
          </a:p>
        </p:txBody>
      </p:sp>
      <p:sp>
        <p:nvSpPr>
          <p:cNvPr id="5" name="Marcador de pie de página 4"/>
          <p:cNvSpPr>
            <a:spLocks noGrp="1"/>
          </p:cNvSpPr>
          <p:nvPr>
            <p:ph type="ftr" sz="quarter" idx="3"/>
          </p:nvPr>
        </p:nvSpPr>
        <p:spPr>
          <a:xfrm>
            <a:off x="8610534" y="33375255"/>
            <a:ext cx="7980495" cy="1917160"/>
          </a:xfrm>
          <a:prstGeom prst="rect">
            <a:avLst/>
          </a:prstGeom>
        </p:spPr>
        <p:txBody>
          <a:bodyPr vert="horz" lIns="349767" tIns="174884" rIns="349767" bIns="174884" rtlCol="0" anchor="ctr"/>
          <a:lstStyle>
            <a:lvl1pPr algn="ctr">
              <a:defRPr sz="46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8061120" y="33375255"/>
            <a:ext cx="5880365" cy="1917160"/>
          </a:xfrm>
          <a:prstGeom prst="rect">
            <a:avLst/>
          </a:prstGeom>
        </p:spPr>
        <p:txBody>
          <a:bodyPr vert="horz" lIns="349767" tIns="174884" rIns="349767" bIns="174884" rtlCol="0" anchor="ctr"/>
          <a:lstStyle>
            <a:lvl1pPr algn="r">
              <a:defRPr sz="4600">
                <a:solidFill>
                  <a:schemeClr val="tx1">
                    <a:tint val="75000"/>
                  </a:schemeClr>
                </a:solidFill>
              </a:defRPr>
            </a:lvl1pPr>
          </a:lstStyle>
          <a:p>
            <a:fld id="{7DC4EF6F-8B1E-8741-9955-81BA78C490FC}" type="slidenum">
              <a:rPr lang="es-ES" smtClean="0"/>
              <a:t>‹Nº›</a:t>
            </a:fld>
            <a:endParaRPr lang="es-ES"/>
          </a:p>
        </p:txBody>
      </p:sp>
    </p:spTree>
    <p:extLst>
      <p:ext uri="{BB962C8B-B14F-4D97-AF65-F5344CB8AC3E}">
        <p14:creationId xmlns:p14="http://schemas.microsoft.com/office/powerpoint/2010/main" val="262940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48836" rtl="0" eaLnBrk="1" latinLnBrk="0" hangingPunct="1">
        <a:spcBef>
          <a:spcPct val="0"/>
        </a:spcBef>
        <a:buNone/>
        <a:defRPr sz="16800" kern="1200">
          <a:solidFill>
            <a:schemeClr val="tx1"/>
          </a:solidFill>
          <a:latin typeface="+mj-lt"/>
          <a:ea typeface="+mj-ea"/>
          <a:cs typeface="+mj-cs"/>
        </a:defRPr>
      </a:lvl1pPr>
    </p:titleStyle>
    <p:bodyStyle>
      <a:lvl1pPr marL="1311627" indent="-1311627" algn="l" defTabSz="1748836" rtl="0" eaLnBrk="1" latinLnBrk="0" hangingPunct="1">
        <a:spcBef>
          <a:spcPct val="20000"/>
        </a:spcBef>
        <a:buFont typeface="Arial"/>
        <a:buChar char="•"/>
        <a:defRPr sz="12200" kern="1200">
          <a:solidFill>
            <a:schemeClr val="tx1"/>
          </a:solidFill>
          <a:latin typeface="+mn-lt"/>
          <a:ea typeface="+mn-ea"/>
          <a:cs typeface="+mn-cs"/>
        </a:defRPr>
      </a:lvl1pPr>
      <a:lvl2pPr marL="2841858" indent="-1093022" algn="l" defTabSz="1748836" rtl="0" eaLnBrk="1" latinLnBrk="0" hangingPunct="1">
        <a:spcBef>
          <a:spcPct val="20000"/>
        </a:spcBef>
        <a:buFont typeface="Arial"/>
        <a:buChar char="–"/>
        <a:defRPr sz="10700" kern="1200">
          <a:solidFill>
            <a:schemeClr val="tx1"/>
          </a:solidFill>
          <a:latin typeface="+mn-lt"/>
          <a:ea typeface="+mn-ea"/>
          <a:cs typeface="+mn-cs"/>
        </a:defRPr>
      </a:lvl2pPr>
      <a:lvl3pPr marL="4372089" indent="-874418" algn="l" defTabSz="1748836" rtl="0" eaLnBrk="1" latinLnBrk="0" hangingPunct="1">
        <a:spcBef>
          <a:spcPct val="20000"/>
        </a:spcBef>
        <a:buFont typeface="Arial"/>
        <a:buChar char="•"/>
        <a:defRPr sz="9200" kern="1200">
          <a:solidFill>
            <a:schemeClr val="tx1"/>
          </a:solidFill>
          <a:latin typeface="+mn-lt"/>
          <a:ea typeface="+mn-ea"/>
          <a:cs typeface="+mn-cs"/>
        </a:defRPr>
      </a:lvl3pPr>
      <a:lvl4pPr marL="6120925" indent="-874418" algn="l" defTabSz="1748836" rtl="0" eaLnBrk="1" latinLnBrk="0" hangingPunct="1">
        <a:spcBef>
          <a:spcPct val="20000"/>
        </a:spcBef>
        <a:buFont typeface="Arial"/>
        <a:buChar char="–"/>
        <a:defRPr sz="7700" kern="1200">
          <a:solidFill>
            <a:schemeClr val="tx1"/>
          </a:solidFill>
          <a:latin typeface="+mn-lt"/>
          <a:ea typeface="+mn-ea"/>
          <a:cs typeface="+mn-cs"/>
        </a:defRPr>
      </a:lvl4pPr>
      <a:lvl5pPr marL="7869761" indent="-874418" algn="l" defTabSz="1748836" rtl="0" eaLnBrk="1" latinLnBrk="0" hangingPunct="1">
        <a:spcBef>
          <a:spcPct val="20000"/>
        </a:spcBef>
        <a:buFont typeface="Arial"/>
        <a:buChar char="»"/>
        <a:defRPr sz="7700" kern="1200">
          <a:solidFill>
            <a:schemeClr val="tx1"/>
          </a:solidFill>
          <a:latin typeface="+mn-lt"/>
          <a:ea typeface="+mn-ea"/>
          <a:cs typeface="+mn-cs"/>
        </a:defRPr>
      </a:lvl5pPr>
      <a:lvl6pPr marL="9618596" indent="-874418" algn="l" defTabSz="1748836" rtl="0" eaLnBrk="1" latinLnBrk="0" hangingPunct="1">
        <a:spcBef>
          <a:spcPct val="20000"/>
        </a:spcBef>
        <a:buFont typeface="Arial"/>
        <a:buChar char="•"/>
        <a:defRPr sz="7700" kern="1200">
          <a:solidFill>
            <a:schemeClr val="tx1"/>
          </a:solidFill>
          <a:latin typeface="+mn-lt"/>
          <a:ea typeface="+mn-ea"/>
          <a:cs typeface="+mn-cs"/>
        </a:defRPr>
      </a:lvl6pPr>
      <a:lvl7pPr marL="11367432" indent="-874418" algn="l" defTabSz="1748836" rtl="0" eaLnBrk="1" latinLnBrk="0" hangingPunct="1">
        <a:spcBef>
          <a:spcPct val="20000"/>
        </a:spcBef>
        <a:buFont typeface="Arial"/>
        <a:buChar char="•"/>
        <a:defRPr sz="7700" kern="1200">
          <a:solidFill>
            <a:schemeClr val="tx1"/>
          </a:solidFill>
          <a:latin typeface="+mn-lt"/>
          <a:ea typeface="+mn-ea"/>
          <a:cs typeface="+mn-cs"/>
        </a:defRPr>
      </a:lvl7pPr>
      <a:lvl8pPr marL="13116268" indent="-874418" algn="l" defTabSz="1748836" rtl="0" eaLnBrk="1" latinLnBrk="0" hangingPunct="1">
        <a:spcBef>
          <a:spcPct val="20000"/>
        </a:spcBef>
        <a:buFont typeface="Arial"/>
        <a:buChar char="•"/>
        <a:defRPr sz="7700" kern="1200">
          <a:solidFill>
            <a:schemeClr val="tx1"/>
          </a:solidFill>
          <a:latin typeface="+mn-lt"/>
          <a:ea typeface="+mn-ea"/>
          <a:cs typeface="+mn-cs"/>
        </a:defRPr>
      </a:lvl8pPr>
      <a:lvl9pPr marL="14865104" indent="-874418" algn="l" defTabSz="1748836" rtl="0" eaLnBrk="1" latinLnBrk="0" hangingPunct="1">
        <a:spcBef>
          <a:spcPct val="20000"/>
        </a:spcBef>
        <a:buFont typeface="Arial"/>
        <a:buChar char="•"/>
        <a:defRPr sz="7700" kern="1200">
          <a:solidFill>
            <a:schemeClr val="tx1"/>
          </a:solidFill>
          <a:latin typeface="+mn-lt"/>
          <a:ea typeface="+mn-ea"/>
          <a:cs typeface="+mn-cs"/>
        </a:defRPr>
      </a:lvl9pPr>
    </p:bodyStyle>
    <p:otherStyle>
      <a:defPPr>
        <a:defRPr lang="es-ES"/>
      </a:defPPr>
      <a:lvl1pPr marL="0" algn="l" defTabSz="1748836" rtl="0" eaLnBrk="1" latinLnBrk="0" hangingPunct="1">
        <a:defRPr sz="6900" kern="1200">
          <a:solidFill>
            <a:schemeClr val="tx1"/>
          </a:solidFill>
          <a:latin typeface="+mn-lt"/>
          <a:ea typeface="+mn-ea"/>
          <a:cs typeface="+mn-cs"/>
        </a:defRPr>
      </a:lvl1pPr>
      <a:lvl2pPr marL="1748836" algn="l" defTabSz="1748836" rtl="0" eaLnBrk="1" latinLnBrk="0" hangingPunct="1">
        <a:defRPr sz="6900" kern="1200">
          <a:solidFill>
            <a:schemeClr val="tx1"/>
          </a:solidFill>
          <a:latin typeface="+mn-lt"/>
          <a:ea typeface="+mn-ea"/>
          <a:cs typeface="+mn-cs"/>
        </a:defRPr>
      </a:lvl2pPr>
      <a:lvl3pPr marL="3497671" algn="l" defTabSz="1748836" rtl="0" eaLnBrk="1" latinLnBrk="0" hangingPunct="1">
        <a:defRPr sz="6900" kern="1200">
          <a:solidFill>
            <a:schemeClr val="tx1"/>
          </a:solidFill>
          <a:latin typeface="+mn-lt"/>
          <a:ea typeface="+mn-ea"/>
          <a:cs typeface="+mn-cs"/>
        </a:defRPr>
      </a:lvl3pPr>
      <a:lvl4pPr marL="5246507" algn="l" defTabSz="1748836" rtl="0" eaLnBrk="1" latinLnBrk="0" hangingPunct="1">
        <a:defRPr sz="6900" kern="1200">
          <a:solidFill>
            <a:schemeClr val="tx1"/>
          </a:solidFill>
          <a:latin typeface="+mn-lt"/>
          <a:ea typeface="+mn-ea"/>
          <a:cs typeface="+mn-cs"/>
        </a:defRPr>
      </a:lvl4pPr>
      <a:lvl5pPr marL="6995343" algn="l" defTabSz="1748836" rtl="0" eaLnBrk="1" latinLnBrk="0" hangingPunct="1">
        <a:defRPr sz="6900" kern="1200">
          <a:solidFill>
            <a:schemeClr val="tx1"/>
          </a:solidFill>
          <a:latin typeface="+mn-lt"/>
          <a:ea typeface="+mn-ea"/>
          <a:cs typeface="+mn-cs"/>
        </a:defRPr>
      </a:lvl5pPr>
      <a:lvl6pPr marL="8744179" algn="l" defTabSz="1748836" rtl="0" eaLnBrk="1" latinLnBrk="0" hangingPunct="1">
        <a:defRPr sz="6900" kern="1200">
          <a:solidFill>
            <a:schemeClr val="tx1"/>
          </a:solidFill>
          <a:latin typeface="+mn-lt"/>
          <a:ea typeface="+mn-ea"/>
          <a:cs typeface="+mn-cs"/>
        </a:defRPr>
      </a:lvl6pPr>
      <a:lvl7pPr marL="10493014" algn="l" defTabSz="1748836" rtl="0" eaLnBrk="1" latinLnBrk="0" hangingPunct="1">
        <a:defRPr sz="6900" kern="1200">
          <a:solidFill>
            <a:schemeClr val="tx1"/>
          </a:solidFill>
          <a:latin typeface="+mn-lt"/>
          <a:ea typeface="+mn-ea"/>
          <a:cs typeface="+mn-cs"/>
        </a:defRPr>
      </a:lvl7pPr>
      <a:lvl8pPr marL="12241850" algn="l" defTabSz="1748836" rtl="0" eaLnBrk="1" latinLnBrk="0" hangingPunct="1">
        <a:defRPr sz="6900" kern="1200">
          <a:solidFill>
            <a:schemeClr val="tx1"/>
          </a:solidFill>
          <a:latin typeface="+mn-lt"/>
          <a:ea typeface="+mn-ea"/>
          <a:cs typeface="+mn-cs"/>
        </a:defRPr>
      </a:lvl8pPr>
      <a:lvl9pPr marL="13990686" algn="l" defTabSz="1748836"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446959" y="6084897"/>
            <a:ext cx="22616512" cy="1865449"/>
          </a:xfrm>
          <a:prstGeom prst="rect">
            <a:avLst/>
          </a:prstGeom>
        </p:spPr>
        <p:txBody>
          <a:bodyPr vert="horz" lIns="349767" tIns="174884" rIns="349767" bIns="174884" rtlCol="0" anchor="ctr">
            <a:noAutofit/>
          </a:bodyPr>
          <a:lstStyle>
            <a:lvl1pPr algn="ctr" defTabSz="1748836" rtl="0" eaLnBrk="1" latinLnBrk="0" hangingPunct="1">
              <a:spcBef>
                <a:spcPct val="0"/>
              </a:spcBef>
              <a:buNone/>
              <a:defRPr sz="16800" kern="1200">
                <a:solidFill>
                  <a:schemeClr val="tx1"/>
                </a:solidFill>
                <a:latin typeface="+mj-lt"/>
                <a:ea typeface="+mj-ea"/>
                <a:cs typeface="+mj-cs"/>
              </a:defRPr>
            </a:lvl1pPr>
          </a:lstStyle>
          <a:p>
            <a:r>
              <a:rPr lang="es-ES" sz="3500" dirty="0" smtClean="0"/>
              <a:t>Camilo L. Sandoval Rodríguez, Carlos G. Cárdenas Arias, Alfonso Santos </a:t>
            </a:r>
            <a:r>
              <a:rPr lang="es-ES" sz="3500" dirty="0" err="1" smtClean="0"/>
              <a:t>Jaimes</a:t>
            </a:r>
            <a:endParaRPr lang="es-ES" sz="3500" dirty="0"/>
          </a:p>
        </p:txBody>
      </p:sp>
      <p:sp>
        <p:nvSpPr>
          <p:cNvPr id="14" name="Título 1"/>
          <p:cNvSpPr txBox="1">
            <a:spLocks/>
          </p:cNvSpPr>
          <p:nvPr/>
        </p:nvSpPr>
        <p:spPr>
          <a:xfrm>
            <a:off x="1321189" y="6841388"/>
            <a:ext cx="22768912" cy="2264332"/>
          </a:xfrm>
          <a:prstGeom prst="rect">
            <a:avLst/>
          </a:prstGeom>
        </p:spPr>
        <p:txBody>
          <a:bodyPr vert="horz" lIns="349767" tIns="174884" rIns="349767" bIns="174884" rtlCol="0" anchor="ctr">
            <a:noAutofit/>
          </a:bodyPr>
          <a:lstStyle>
            <a:lvl1pPr algn="ctr" defTabSz="1748836" rtl="0" eaLnBrk="1" latinLnBrk="0" hangingPunct="1">
              <a:spcBef>
                <a:spcPct val="0"/>
              </a:spcBef>
              <a:buNone/>
              <a:defRPr sz="16800" kern="1200">
                <a:solidFill>
                  <a:schemeClr val="tx1"/>
                </a:solidFill>
                <a:latin typeface="+mj-lt"/>
                <a:ea typeface="+mj-ea"/>
                <a:cs typeface="+mj-cs"/>
              </a:defRPr>
            </a:lvl1pPr>
          </a:lstStyle>
          <a:p>
            <a:r>
              <a:rPr lang="es-ES_tradnl" sz="2700" b="1" dirty="0" smtClean="0"/>
              <a:t>Unidades Tecnológicas de Santander, </a:t>
            </a:r>
            <a:r>
              <a:rPr lang="es-ES_tradnl" sz="2700" b="1" dirty="0"/>
              <a:t>Facultad de </a:t>
            </a:r>
            <a:r>
              <a:rPr lang="es-ES_tradnl" sz="2700" b="1" dirty="0" smtClean="0"/>
              <a:t>Ciencias Naturales e Ingenierías, </a:t>
            </a:r>
            <a:r>
              <a:rPr lang="es-ES_tradnl" sz="2700" b="1" dirty="0"/>
              <a:t>Ing. </a:t>
            </a:r>
            <a:r>
              <a:rPr lang="es-ES_tradnl" sz="2700" b="1" dirty="0" smtClean="0"/>
              <a:t>Electromecánica. Bucaramanga, Santander</a:t>
            </a:r>
            <a:r>
              <a:rPr lang="es-ES_tradnl" sz="2700" b="1" dirty="0"/>
              <a:t>, Colombia</a:t>
            </a:r>
            <a:r>
              <a:rPr lang="es-ES" sz="2700" b="1" dirty="0"/>
              <a:t>.</a:t>
            </a:r>
            <a:endParaRPr lang="es-ES_tradnl" sz="2700" b="1" dirty="0"/>
          </a:p>
          <a:p>
            <a:r>
              <a:rPr lang="pt-BR" sz="2700" dirty="0" smtClean="0"/>
              <a:t>E</a:t>
            </a:r>
            <a:r>
              <a:rPr lang="pt-BR" sz="2700" dirty="0"/>
              <a:t>-mail: </a:t>
            </a:r>
            <a:r>
              <a:rPr lang="pt-BR" sz="2700" dirty="0" smtClean="0"/>
              <a:t>csandoval@correo.uts.edu.co, ccardenas@correo.uts.edu.co</a:t>
            </a:r>
            <a:endParaRPr lang="es-ES_tradnl" sz="2700" dirty="0"/>
          </a:p>
          <a:p>
            <a:r>
              <a:rPr lang="es-ES" sz="2700" dirty="0" smtClean="0"/>
              <a:t> </a:t>
            </a:r>
            <a:endParaRPr lang="es-ES" sz="2700" dirty="0"/>
          </a:p>
        </p:txBody>
      </p:sp>
      <p:pic>
        <p:nvPicPr>
          <p:cNvPr id="15" name="Imagen 14"/>
          <p:cNvPicPr>
            <a:picLocks noChangeAspect="1"/>
          </p:cNvPicPr>
          <p:nvPr/>
        </p:nvPicPr>
        <p:blipFill>
          <a:blip r:embed="rId2"/>
          <a:stretch>
            <a:fillRect/>
          </a:stretch>
        </p:blipFill>
        <p:spPr>
          <a:xfrm>
            <a:off x="479105" y="33962597"/>
            <a:ext cx="10493696" cy="1383694"/>
          </a:xfrm>
          <a:prstGeom prst="rect">
            <a:avLst/>
          </a:prstGeom>
        </p:spPr>
      </p:pic>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28" y="134562"/>
            <a:ext cx="3285241" cy="4299171"/>
          </a:xfrm>
          <a:prstGeom prst="rect">
            <a:avLst/>
          </a:prstGeom>
        </p:spPr>
      </p:pic>
      <p:pic>
        <p:nvPicPr>
          <p:cNvPr id="20" name="Imagen 19"/>
          <p:cNvPicPr>
            <a:picLocks noChangeAspect="1"/>
          </p:cNvPicPr>
          <p:nvPr/>
        </p:nvPicPr>
        <p:blipFill>
          <a:blip r:embed="rId4"/>
          <a:stretch>
            <a:fillRect/>
          </a:stretch>
        </p:blipFill>
        <p:spPr>
          <a:xfrm>
            <a:off x="5626063" y="159699"/>
            <a:ext cx="14022528" cy="4218517"/>
          </a:xfrm>
          <a:prstGeom prst="rect">
            <a:avLst/>
          </a:prstGeom>
        </p:spPr>
      </p:pic>
      <p:sp>
        <p:nvSpPr>
          <p:cNvPr id="21" name="CuadroTexto 20"/>
          <p:cNvSpPr txBox="1"/>
          <p:nvPr/>
        </p:nvSpPr>
        <p:spPr>
          <a:xfrm>
            <a:off x="1656348" y="4540497"/>
            <a:ext cx="22250995" cy="2169825"/>
          </a:xfrm>
          <a:prstGeom prst="rect">
            <a:avLst/>
          </a:prstGeom>
          <a:noFill/>
        </p:spPr>
        <p:txBody>
          <a:bodyPr wrap="square" rtlCol="0">
            <a:spAutoFit/>
          </a:bodyPr>
          <a:lstStyle/>
          <a:p>
            <a:pPr algn="ctr"/>
            <a:r>
              <a:rPr lang="es-ES" sz="4500" dirty="0"/>
              <a:t>EVALUACIÓN DE LA TENACIDAD Y DE LA FRAGILIDAD-DUCTILIDAD EN MATERIALES (ACERO AISI/SAE 1020, AISI 304) MEDIANTE PRUEBAS DE IMPACTO, EMPLEANDO UN PÉNDULO CHARPY Y TÉCNICAS DE PROCESAMIENTO DIGITAL DE IMÁGENES</a:t>
            </a:r>
            <a:endParaRPr lang="es-CO" sz="4500" dirty="0"/>
          </a:p>
        </p:txBody>
      </p:sp>
      <p:pic>
        <p:nvPicPr>
          <p:cNvPr id="8" name="Imagen 7"/>
          <p:cNvPicPr/>
          <p:nvPr/>
        </p:nvPicPr>
        <p:blipFill>
          <a:blip r:embed="rId5" cstate="print">
            <a:extLst>
              <a:ext uri="{28A0092B-C50C-407E-A947-70E740481C1C}">
                <a14:useLocalDpi xmlns:a14="http://schemas.microsoft.com/office/drawing/2010/main" val="0"/>
              </a:ext>
            </a:extLst>
          </a:blip>
          <a:stretch>
            <a:fillRect/>
          </a:stretch>
        </p:blipFill>
        <p:spPr>
          <a:xfrm>
            <a:off x="11351173" y="33931066"/>
            <a:ext cx="4164133" cy="1383694"/>
          </a:xfrm>
          <a:prstGeom prst="rect">
            <a:avLst/>
          </a:prstGeom>
        </p:spPr>
      </p:pic>
      <p:pic>
        <p:nvPicPr>
          <p:cNvPr id="9" name="Imagen 8" descr="Descripción: C:\Documents and Settings\RECC01\Configuración local\Temp\Directorio temporal 1 para Aplicaciones para aplicacion logo uts.zip\logo uts version vertical.png"/>
          <p:cNvPicPr/>
          <p:nvPr/>
        </p:nvPicPr>
        <p:blipFill>
          <a:blip r:embed="rId6"/>
          <a:srcRect/>
          <a:stretch>
            <a:fillRect/>
          </a:stretch>
        </p:blipFill>
        <p:spPr bwMode="auto">
          <a:xfrm>
            <a:off x="20274455" y="300751"/>
            <a:ext cx="4414346" cy="3856748"/>
          </a:xfrm>
          <a:prstGeom prst="rect">
            <a:avLst/>
          </a:prstGeom>
          <a:noFill/>
          <a:ln w="9525">
            <a:noFill/>
            <a:miter lim="800000"/>
            <a:headEnd/>
            <a:tailEnd/>
          </a:ln>
        </p:spPr>
      </p:pic>
      <p:pic>
        <p:nvPicPr>
          <p:cNvPr id="10" name="Imagen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68824" y="34057623"/>
            <a:ext cx="4280689" cy="1256704"/>
          </a:xfrm>
          <a:prstGeom prst="rect">
            <a:avLst/>
          </a:prstGeom>
          <a:noFill/>
          <a:ln>
            <a:noFill/>
          </a:ln>
        </p:spPr>
      </p:pic>
      <p:sp>
        <p:nvSpPr>
          <p:cNvPr id="11" name="Título 1"/>
          <p:cNvSpPr txBox="1">
            <a:spLocks/>
          </p:cNvSpPr>
          <p:nvPr/>
        </p:nvSpPr>
        <p:spPr>
          <a:xfrm>
            <a:off x="1396902" y="7481212"/>
            <a:ext cx="22768912" cy="2264332"/>
          </a:xfrm>
          <a:prstGeom prst="rect">
            <a:avLst/>
          </a:prstGeom>
        </p:spPr>
        <p:txBody>
          <a:bodyPr vert="horz" lIns="349767" tIns="174884" rIns="349767" bIns="174884" rtlCol="0" anchor="ctr">
            <a:normAutofit/>
          </a:bodyPr>
          <a:lstStyle>
            <a:lvl1pPr algn="ctr" defTabSz="1748836" rtl="0" eaLnBrk="1" latinLnBrk="0" hangingPunct="1">
              <a:spcBef>
                <a:spcPct val="0"/>
              </a:spcBef>
              <a:buNone/>
              <a:defRPr sz="16800" kern="1200">
                <a:solidFill>
                  <a:schemeClr val="tx1"/>
                </a:solidFill>
                <a:latin typeface="+mj-lt"/>
                <a:ea typeface="+mj-ea"/>
                <a:cs typeface="+mj-cs"/>
              </a:defRPr>
            </a:lvl1pPr>
          </a:lstStyle>
          <a:p>
            <a:r>
              <a:rPr lang="es-ES_tradnl" sz="2700" b="1" dirty="0" smtClean="0"/>
              <a:t>Universidad Pontificia Bolivariana, </a:t>
            </a:r>
            <a:r>
              <a:rPr lang="es-ES_tradnl" sz="2700" b="1" dirty="0"/>
              <a:t>Facultad de </a:t>
            </a:r>
            <a:r>
              <a:rPr lang="es-ES_tradnl" sz="2700" b="1" dirty="0" smtClean="0"/>
              <a:t>Ingeniería, </a:t>
            </a:r>
            <a:r>
              <a:rPr lang="es-ES_tradnl" sz="2700" b="1" dirty="0"/>
              <a:t>Ing. </a:t>
            </a:r>
            <a:r>
              <a:rPr lang="es-ES_tradnl" sz="2700" b="1" dirty="0" smtClean="0"/>
              <a:t>Mecánica. Bucaramanga, Santander</a:t>
            </a:r>
            <a:r>
              <a:rPr lang="es-ES_tradnl" sz="2700" b="1" dirty="0"/>
              <a:t>, Colombia</a:t>
            </a:r>
            <a:r>
              <a:rPr lang="es-ES" sz="2700" dirty="0"/>
              <a:t>.</a:t>
            </a:r>
            <a:endParaRPr lang="es-ES_tradnl" sz="2700" dirty="0"/>
          </a:p>
          <a:p>
            <a:r>
              <a:rPr lang="pt-BR" sz="2700" dirty="0" smtClean="0"/>
              <a:t>E-mail: alfonso.santos@upb.edu.co</a:t>
            </a:r>
            <a:r>
              <a:rPr lang="pt-BR" sz="2700" dirty="0" smtClean="0"/>
              <a:t>.</a:t>
            </a:r>
            <a:endParaRPr lang="es-ES" sz="2700" dirty="0"/>
          </a:p>
        </p:txBody>
      </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9969" y="34260665"/>
            <a:ext cx="4543425" cy="990600"/>
          </a:xfrm>
          <a:prstGeom prst="rect">
            <a:avLst/>
          </a:prstGeom>
        </p:spPr>
      </p:pic>
      <p:sp>
        <p:nvSpPr>
          <p:cNvPr id="3" name="Rectángulo 2"/>
          <p:cNvSpPr/>
          <p:nvPr/>
        </p:nvSpPr>
        <p:spPr>
          <a:xfrm>
            <a:off x="1396902" y="9213460"/>
            <a:ext cx="10931732" cy="4355038"/>
          </a:xfrm>
          <a:prstGeom prst="rect">
            <a:avLst/>
          </a:prstGeom>
        </p:spPr>
        <p:txBody>
          <a:bodyPr wrap="square">
            <a:spAutoFit/>
          </a:bodyPr>
          <a:lstStyle/>
          <a:p>
            <a:pPr algn="ctr">
              <a:spcAft>
                <a:spcPts val="0"/>
              </a:spcAft>
            </a:pPr>
            <a:r>
              <a:rPr lang="es-ES" sz="3000" b="1" i="1" dirty="0" smtClean="0"/>
              <a:t>RESUMEN</a:t>
            </a:r>
            <a:endParaRPr lang="es-ES" sz="3000" b="1" i="1" dirty="0"/>
          </a:p>
          <a:p>
            <a:pPr algn="just">
              <a:spcAft>
                <a:spcPts val="0"/>
              </a:spcAft>
            </a:pPr>
            <a:r>
              <a:rPr lang="es-ES" sz="1900" b="1" i="1" dirty="0"/>
              <a:t>La presente investigación es la integración de un conjunto de elementos en un sistema de captura, procesamiento y análisis digital de imágenes, que permite dar una mejor interpretación visual y numérica para la determinación de la tenacidad, porcentaje de ductilidad y fragilidad de los aceros AISI/SAE 1020 Y 304, obteniéndose con esto una mejora cualitativa y cuantitativa en los resultados obtenidos a través del ensayo de impacto (ensayo </a:t>
            </a:r>
            <a:r>
              <a:rPr lang="es-ES" sz="1900" b="1" i="1" dirty="0" err="1"/>
              <a:t>Charpy</a:t>
            </a:r>
            <a:r>
              <a:rPr lang="es-ES" sz="1900" b="1" i="1" dirty="0"/>
              <a:t>). </a:t>
            </a:r>
            <a:r>
              <a:rPr lang="es-ES" sz="1900" b="1" i="1" dirty="0" smtClean="0"/>
              <a:t>Para </a:t>
            </a:r>
            <a:r>
              <a:rPr lang="es-ES" sz="1900" b="1" i="1" dirty="0"/>
              <a:t>evaluar el grado de ductilidad y fragilidad se tomaron las imágenes patrones contemplados en la Norma ASTM E23 y se redujeron al tamaño estándar que determina la Norma para la fabricación de las probetas, se realizaron una serie de fotos de los patrones junto a las probetas obtenidas del ensayo de impacto a cierta distancia y con iluminación natural para después pasar al procesamiento digital de imágenes el cual se realizó mediante el programa MATLAB. </a:t>
            </a:r>
            <a:r>
              <a:rPr lang="es-ES" sz="1900" b="1" i="1" dirty="0" smtClean="0"/>
              <a:t>Mediante </a:t>
            </a:r>
            <a:r>
              <a:rPr lang="es-ES" sz="1900" b="1" i="1" dirty="0"/>
              <a:t>el procesamiento digital de imágenes se logró obtener una comparación numérica entre los patrones contemplados en la Norma ASTM E23 y las pruebas realizadas en el ensayo de impacto, en el cual se logró determinar mediante el área y diámetro equivalente del material a qué tipo de patrón se encuentra más cerca y así determinar el grado de ductilidad y fragilidad que el material presenta.</a:t>
            </a:r>
          </a:p>
        </p:txBody>
      </p:sp>
      <p:sp>
        <p:nvSpPr>
          <p:cNvPr id="4" name="CuadroTexto 3"/>
          <p:cNvSpPr txBox="1"/>
          <p:nvPr/>
        </p:nvSpPr>
        <p:spPr>
          <a:xfrm>
            <a:off x="1446959" y="13640070"/>
            <a:ext cx="10931732" cy="1723549"/>
          </a:xfrm>
          <a:prstGeom prst="rect">
            <a:avLst/>
          </a:prstGeom>
          <a:noFill/>
        </p:spPr>
        <p:txBody>
          <a:bodyPr wrap="square" rtlCol="0">
            <a:spAutoFit/>
          </a:bodyPr>
          <a:lstStyle/>
          <a:p>
            <a:pPr algn="ctr"/>
            <a:r>
              <a:rPr lang="es-ES" sz="3000" b="1" i="1" dirty="0" smtClean="0"/>
              <a:t>MATERIALES</a:t>
            </a:r>
            <a:endParaRPr lang="es-ES" sz="3000" b="1" i="1" dirty="0" smtClean="0"/>
          </a:p>
          <a:p>
            <a:pPr algn="just"/>
            <a:r>
              <a:rPr lang="es-ES" sz="1900" dirty="0" smtClean="0"/>
              <a:t>Para el desarrollo de la investigación se uso el péndulo </a:t>
            </a:r>
            <a:r>
              <a:rPr lang="es-ES" sz="1900" dirty="0" err="1" smtClean="0"/>
              <a:t>Charpy</a:t>
            </a:r>
            <a:r>
              <a:rPr lang="es-ES" sz="1900" dirty="0" smtClean="0"/>
              <a:t> de la figura 1. a; se utilizaron probetas de entalla en V como se muestran en la figura 1.b, con dimensiones basadas en la norma ASTM E23. , y trípode(</a:t>
            </a:r>
            <a:r>
              <a:rPr lang="es-ES" sz="1900" dirty="0"/>
              <a:t>para garantizar la misma altura en la </a:t>
            </a:r>
            <a:r>
              <a:rPr lang="es-ES" sz="1900" dirty="0" smtClean="0"/>
              <a:t>toma) </a:t>
            </a:r>
            <a:r>
              <a:rPr lang="es-ES" sz="1900" dirty="0"/>
              <a:t>mas cámara Canon </a:t>
            </a:r>
            <a:r>
              <a:rPr lang="es-ES" sz="1900" dirty="0" err="1"/>
              <a:t>PowerShot</a:t>
            </a:r>
            <a:r>
              <a:rPr lang="es-ES" sz="1900" dirty="0"/>
              <a:t> </a:t>
            </a:r>
            <a:r>
              <a:rPr lang="es-ES" sz="1900" dirty="0" smtClean="0"/>
              <a:t>A480, como se muestra en la figura 1.c</a:t>
            </a:r>
            <a:endParaRPr lang="es-ES" sz="1900" b="1" i="1" dirty="0"/>
          </a:p>
        </p:txBody>
      </p:sp>
      <p:grpSp>
        <p:nvGrpSpPr>
          <p:cNvPr id="5" name="Grupo 4"/>
          <p:cNvGrpSpPr/>
          <p:nvPr/>
        </p:nvGrpSpPr>
        <p:grpSpPr>
          <a:xfrm>
            <a:off x="1807843" y="15495260"/>
            <a:ext cx="9987091" cy="2141381"/>
            <a:chOff x="1428368" y="25042001"/>
            <a:chExt cx="9886450" cy="2281988"/>
          </a:xfrm>
        </p:grpSpPr>
        <p:pic>
          <p:nvPicPr>
            <p:cNvPr id="16" name="Imagen 1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8368" y="25042001"/>
              <a:ext cx="2969795" cy="2270712"/>
            </a:xfrm>
            <a:prstGeom prst="rect">
              <a:avLst/>
            </a:prstGeom>
            <a:noFill/>
            <a:ln>
              <a:noFill/>
            </a:ln>
          </p:spPr>
        </p:pic>
        <p:pic>
          <p:nvPicPr>
            <p:cNvPr id="18" name="Imagen 17"/>
            <p:cNvPicPr>
              <a:picLocks noChangeAspect="1"/>
            </p:cNvPicPr>
            <p:nvPr/>
          </p:nvPicPr>
          <p:blipFill>
            <a:blip r:embed="rId10"/>
            <a:stretch>
              <a:fillRect/>
            </a:stretch>
          </p:blipFill>
          <p:spPr>
            <a:xfrm>
              <a:off x="4630494" y="25042001"/>
              <a:ext cx="3282645" cy="2281988"/>
            </a:xfrm>
            <a:prstGeom prst="rect">
              <a:avLst/>
            </a:prstGeom>
          </p:spPr>
        </p:pic>
        <p:pic>
          <p:nvPicPr>
            <p:cNvPr id="19" name="Imagen 18"/>
            <p:cNvPicPr/>
            <p:nvPr/>
          </p:nvPicPr>
          <p:blipFill>
            <a:blip r:embed="rId11">
              <a:extLst>
                <a:ext uri="{28A0092B-C50C-407E-A947-70E740481C1C}">
                  <a14:useLocalDpi xmlns:a14="http://schemas.microsoft.com/office/drawing/2010/main" val="0"/>
                </a:ext>
              </a:extLst>
            </a:blip>
            <a:srcRect/>
            <a:stretch>
              <a:fillRect/>
            </a:stretch>
          </p:blipFill>
          <p:spPr bwMode="auto">
            <a:xfrm>
              <a:off x="8200643" y="25042001"/>
              <a:ext cx="3114175" cy="2270712"/>
            </a:xfrm>
            <a:prstGeom prst="rect">
              <a:avLst/>
            </a:prstGeom>
            <a:noFill/>
            <a:ln>
              <a:noFill/>
            </a:ln>
          </p:spPr>
        </p:pic>
      </p:grpSp>
      <p:sp>
        <p:nvSpPr>
          <p:cNvPr id="22" name="CuadroTexto 21"/>
          <p:cNvSpPr txBox="1"/>
          <p:nvPr/>
        </p:nvSpPr>
        <p:spPr>
          <a:xfrm>
            <a:off x="1805255" y="17591642"/>
            <a:ext cx="9889039" cy="784830"/>
          </a:xfrm>
          <a:prstGeom prst="rect">
            <a:avLst/>
          </a:prstGeom>
          <a:noFill/>
        </p:spPr>
        <p:txBody>
          <a:bodyPr wrap="square" rtlCol="0">
            <a:spAutoFit/>
          </a:bodyPr>
          <a:lstStyle/>
          <a:p>
            <a:pPr algn="ctr"/>
            <a:r>
              <a:rPr lang="es-ES" sz="1500" dirty="0" smtClean="0"/>
              <a:t>Figura 1.  a) Péndulo </a:t>
            </a:r>
            <a:r>
              <a:rPr lang="es-ES" sz="1500" dirty="0" err="1" smtClean="0"/>
              <a:t>Charpy</a:t>
            </a:r>
            <a:r>
              <a:rPr lang="es-ES" sz="1500" dirty="0" smtClean="0"/>
              <a:t> . Laboratorio de resistencia de materiales de  las Unidades Tecnológicas de Santander.  b</a:t>
            </a:r>
            <a:r>
              <a:rPr lang="es-ES" sz="1500" dirty="0"/>
              <a:t>). Probetas con entalla en V usadas en la </a:t>
            </a:r>
            <a:r>
              <a:rPr lang="es-ES" sz="1500" dirty="0" smtClean="0"/>
              <a:t>prueba,, dimensiones según norma ASTM E23. c(). Cámara y trípode empleados para la adquisición de datos</a:t>
            </a:r>
            <a:endParaRPr lang="es-ES" sz="1500" dirty="0"/>
          </a:p>
        </p:txBody>
      </p:sp>
      <p:sp>
        <p:nvSpPr>
          <p:cNvPr id="23" name="CuadroTexto 22"/>
          <p:cNvSpPr txBox="1"/>
          <p:nvPr/>
        </p:nvSpPr>
        <p:spPr>
          <a:xfrm>
            <a:off x="1415711" y="18326006"/>
            <a:ext cx="11091238" cy="2600712"/>
          </a:xfrm>
          <a:prstGeom prst="rect">
            <a:avLst/>
          </a:prstGeom>
          <a:noFill/>
        </p:spPr>
        <p:txBody>
          <a:bodyPr wrap="square" rtlCol="0">
            <a:spAutoFit/>
          </a:bodyPr>
          <a:lstStyle/>
          <a:p>
            <a:pPr algn="ctr"/>
            <a:r>
              <a:rPr lang="es-ES" sz="3000" b="1" i="1" dirty="0" smtClean="0"/>
              <a:t>MÉTODOS</a:t>
            </a:r>
            <a:endParaRPr lang="es-ES" sz="3000" b="1" i="1" dirty="0" smtClean="0"/>
          </a:p>
          <a:p>
            <a:pPr marL="457200" indent="-457200" algn="just">
              <a:buFont typeface="Arial" panose="020B0604020202020204" pitchFamily="34" charset="0"/>
              <a:buChar char="•"/>
            </a:pPr>
            <a:r>
              <a:rPr lang="es-ES" sz="1900" i="1" u="sng" dirty="0" smtClean="0"/>
              <a:t>Diseño experimental</a:t>
            </a:r>
            <a:r>
              <a:rPr lang="es-ES" sz="1900" dirty="0" smtClean="0"/>
              <a:t>: Se </a:t>
            </a:r>
            <a:r>
              <a:rPr lang="es-ES" sz="1900" dirty="0"/>
              <a:t>determinaron el número de pruebas que se debían realizar a cada material </a:t>
            </a:r>
            <a:r>
              <a:rPr lang="es-ES" sz="1900" dirty="0" smtClean="0"/>
              <a:t>usando al </a:t>
            </a:r>
            <a:r>
              <a:rPr lang="es-ES" sz="1900" dirty="0"/>
              <a:t>diseño factorial 2k. Para la investigación se tienen dos factores (Área y diámetro equivalente). Estos  son descriptores de la forma tanto de la fractura </a:t>
            </a:r>
            <a:r>
              <a:rPr lang="es-ES" sz="1900" dirty="0" smtClean="0"/>
              <a:t>,como </a:t>
            </a:r>
            <a:r>
              <a:rPr lang="es-ES" sz="1900" dirty="0"/>
              <a:t>de las imágenes digitalizadas de la norma. Estos dos descriptores son obtenidos a partir del procesamiento de la imagen.  Obteniendo así un modelo factorial 22=4, y siguiendo los parámetros establecidos en la tabla 1 se determina que el número de pruebas pertinentes para la investigación son 16 para cada material. Para la investigación se realizaron 5 réplicas de diferentes probetas a cada material y se realizaron 20 pruebas.</a:t>
            </a:r>
          </a:p>
        </p:txBody>
      </p:sp>
      <p:sp>
        <p:nvSpPr>
          <p:cNvPr id="6" name="Rectángulo 5"/>
          <p:cNvSpPr/>
          <p:nvPr/>
        </p:nvSpPr>
        <p:spPr>
          <a:xfrm>
            <a:off x="1504511" y="23413261"/>
            <a:ext cx="10975291" cy="969496"/>
          </a:xfrm>
          <a:prstGeom prst="rect">
            <a:avLst/>
          </a:prstGeom>
        </p:spPr>
        <p:txBody>
          <a:bodyPr wrap="square">
            <a:spAutoFit/>
          </a:bodyPr>
          <a:lstStyle/>
          <a:p>
            <a:pPr marL="457200" indent="-457200" algn="just">
              <a:spcAft>
                <a:spcPts val="0"/>
              </a:spcAft>
              <a:buFont typeface="Arial" panose="020B0604020202020204" pitchFamily="34" charset="0"/>
              <a:buChar char="•"/>
            </a:pPr>
            <a:r>
              <a:rPr lang="es-ES" sz="1900" i="1" u="sng" dirty="0" smtClean="0">
                <a:solidFill>
                  <a:srgbClr val="000000"/>
                </a:solidFill>
                <a:latin typeface="Times New Roman" panose="02020603050405020304" pitchFamily="18" charset="0"/>
                <a:ea typeface="Times New Roman" panose="02020603050405020304" pitchFamily="18" charset="0"/>
              </a:rPr>
              <a:t>Digitalización de las imágenes patrón de la norma ASTM  E23</a:t>
            </a:r>
          </a:p>
          <a:p>
            <a:pPr algn="just">
              <a:spcAft>
                <a:spcPts val="0"/>
              </a:spcAft>
            </a:pPr>
            <a:r>
              <a:rPr lang="es-ES" sz="1900" dirty="0" smtClean="0">
                <a:solidFill>
                  <a:srgbClr val="000000"/>
                </a:solidFill>
                <a:latin typeface="Times New Roman" panose="02020603050405020304" pitchFamily="18" charset="0"/>
                <a:ea typeface="Times New Roman" panose="02020603050405020304" pitchFamily="18" charset="0"/>
              </a:rPr>
              <a:t>Se tomaron las imágenes patrón de la norma  (figura 2) con las dimensiones usadas para las probetas  (1cm*1cm)como se muestra en la figura 3.a .</a:t>
            </a:r>
          </a:p>
        </p:txBody>
      </p:sp>
      <p:graphicFrame>
        <p:nvGraphicFramePr>
          <p:cNvPr id="24" name="Tabla 23"/>
          <p:cNvGraphicFramePr>
            <a:graphicFrameLocks noGrp="1"/>
          </p:cNvGraphicFramePr>
          <p:nvPr>
            <p:extLst>
              <p:ext uri="{D42A27DB-BD31-4B8C-83A1-F6EECF244321}">
                <p14:modId xmlns:p14="http://schemas.microsoft.com/office/powerpoint/2010/main" val="2533111080"/>
              </p:ext>
            </p:extLst>
          </p:nvPr>
        </p:nvGraphicFramePr>
        <p:xfrm>
          <a:off x="2239504" y="21345688"/>
          <a:ext cx="9119288" cy="1564881"/>
        </p:xfrm>
        <a:graphic>
          <a:graphicData uri="http://schemas.openxmlformats.org/drawingml/2006/table">
            <a:tbl>
              <a:tblPr firstRow="1" firstCol="1" bandRow="1">
                <a:tableStyleId>{F5AB1C69-6EDB-4FF4-983F-18BD219EF322}</a:tableStyleId>
              </a:tblPr>
              <a:tblGrid>
                <a:gridCol w="2705076"/>
                <a:gridCol w="3432529"/>
                <a:gridCol w="2981683"/>
              </a:tblGrid>
              <a:tr h="326475">
                <a:tc>
                  <a:txBody>
                    <a:bodyPr/>
                    <a:lstStyle/>
                    <a:p>
                      <a:pPr algn="ctr">
                        <a:spcAft>
                          <a:spcPts val="0"/>
                        </a:spcAft>
                      </a:pPr>
                      <a:r>
                        <a:rPr lang="es-ES" sz="2000" dirty="0">
                          <a:effectLst/>
                        </a:rPr>
                        <a:t>Diseño </a:t>
                      </a:r>
                      <a:endParaRPr lang="es-E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Replicas recomendadas</a:t>
                      </a:r>
                      <a:endParaRPr lang="es-E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Número de Corridas</a:t>
                      </a:r>
                      <a:endParaRPr lang="es-ES" sz="2000" dirty="0">
                        <a:effectLst/>
                        <a:latin typeface="Times New Roman" panose="02020603050405020304" pitchFamily="18" charset="0"/>
                        <a:ea typeface="Times New Roman" panose="02020603050405020304" pitchFamily="18" charset="0"/>
                      </a:endParaRPr>
                    </a:p>
                  </a:txBody>
                  <a:tcPr marL="68580" marR="68580" marT="0" marB="0"/>
                </a:tc>
              </a:tr>
              <a:tr h="283506">
                <a:tc>
                  <a:txBody>
                    <a:bodyPr/>
                    <a:lstStyle/>
                    <a:p>
                      <a:pPr algn="ctr">
                        <a:spcAft>
                          <a:spcPts val="0"/>
                        </a:spcAft>
                      </a:pPr>
                      <a:r>
                        <a:rPr lang="es-ES" sz="2000" dirty="0">
                          <a:effectLst/>
                        </a:rPr>
                        <a:t>2</a:t>
                      </a:r>
                      <a:r>
                        <a:rPr lang="es-ES" sz="2000" baseline="30000" dirty="0">
                          <a:effectLst/>
                        </a:rPr>
                        <a:t>2</a:t>
                      </a:r>
                      <a:endParaRPr lang="es-E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3 o 4</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12, 16</a:t>
                      </a:r>
                      <a:endParaRPr lang="es-ES" sz="2000" dirty="0">
                        <a:effectLst/>
                        <a:latin typeface="Times New Roman" panose="02020603050405020304" pitchFamily="18" charset="0"/>
                        <a:ea typeface="Times New Roman" panose="02020603050405020304" pitchFamily="18" charset="0"/>
                      </a:endParaRPr>
                    </a:p>
                  </a:txBody>
                  <a:tcPr marL="68580" marR="68580" marT="0" marB="0"/>
                </a:tc>
              </a:tr>
              <a:tr h="324006">
                <a:tc>
                  <a:txBody>
                    <a:bodyPr/>
                    <a:lstStyle/>
                    <a:p>
                      <a:pPr algn="ctr">
                        <a:spcAft>
                          <a:spcPts val="0"/>
                        </a:spcAft>
                      </a:pPr>
                      <a:r>
                        <a:rPr lang="es-ES" sz="2000">
                          <a:effectLst/>
                        </a:rPr>
                        <a:t>2</a:t>
                      </a:r>
                      <a:r>
                        <a:rPr lang="es-ES" sz="2000" baseline="30000">
                          <a:effectLst/>
                        </a:rPr>
                        <a:t>3</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2</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16</a:t>
                      </a:r>
                      <a:endParaRPr lang="es-ES" sz="2000">
                        <a:effectLst/>
                        <a:latin typeface="Times New Roman" panose="02020603050405020304" pitchFamily="18" charset="0"/>
                        <a:ea typeface="Times New Roman" panose="02020603050405020304" pitchFamily="18" charset="0"/>
                      </a:endParaRPr>
                    </a:p>
                  </a:txBody>
                  <a:tcPr marL="68580" marR="68580" marT="0" marB="0"/>
                </a:tc>
              </a:tr>
              <a:tr h="303756">
                <a:tc>
                  <a:txBody>
                    <a:bodyPr/>
                    <a:lstStyle/>
                    <a:p>
                      <a:pPr algn="ctr">
                        <a:spcAft>
                          <a:spcPts val="0"/>
                        </a:spcAft>
                      </a:pPr>
                      <a:r>
                        <a:rPr lang="es-ES" sz="2000">
                          <a:effectLst/>
                        </a:rPr>
                        <a:t>2</a:t>
                      </a:r>
                      <a:r>
                        <a:rPr lang="es-ES" sz="2000" baseline="30000">
                          <a:effectLst/>
                        </a:rPr>
                        <a:t>4</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 o 2</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16,32</a:t>
                      </a:r>
                      <a:endParaRPr lang="es-ES" sz="2000" dirty="0">
                        <a:effectLst/>
                        <a:latin typeface="Times New Roman" panose="02020603050405020304" pitchFamily="18" charset="0"/>
                        <a:ea typeface="Times New Roman" panose="02020603050405020304" pitchFamily="18" charset="0"/>
                      </a:endParaRPr>
                    </a:p>
                  </a:txBody>
                  <a:tcPr marL="68580" marR="68580" marT="0" marB="0"/>
                </a:tc>
              </a:tr>
              <a:tr h="271397">
                <a:tc>
                  <a:txBody>
                    <a:bodyPr/>
                    <a:lstStyle/>
                    <a:p>
                      <a:pPr algn="ctr">
                        <a:spcAft>
                          <a:spcPts val="0"/>
                        </a:spcAft>
                      </a:pPr>
                      <a:r>
                        <a:rPr lang="es-ES" sz="2000" dirty="0">
                          <a:effectLst/>
                        </a:rPr>
                        <a:t>2</a:t>
                      </a:r>
                      <a:r>
                        <a:rPr lang="es-ES" sz="2000" baseline="30000" dirty="0">
                          <a:effectLst/>
                        </a:rPr>
                        <a:t>5</a:t>
                      </a:r>
                      <a:endParaRPr lang="es-E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Fracción 2</a:t>
                      </a:r>
                      <a:r>
                        <a:rPr lang="es-ES" sz="2000" baseline="30000">
                          <a:effectLst/>
                        </a:rPr>
                        <a:t>5-1 </a:t>
                      </a:r>
                      <a:r>
                        <a:rPr lang="es-ES" sz="2000">
                          <a:effectLst/>
                        </a:rPr>
                        <a:t>o 1</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16,32</a:t>
                      </a:r>
                      <a:endParaRPr lang="es-E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25" name="Rectángulo 24"/>
          <p:cNvSpPr/>
          <p:nvPr/>
        </p:nvSpPr>
        <p:spPr>
          <a:xfrm>
            <a:off x="1704613" y="20921532"/>
            <a:ext cx="10090322" cy="353943"/>
          </a:xfrm>
          <a:prstGeom prst="rect">
            <a:avLst/>
          </a:prstGeom>
        </p:spPr>
        <p:txBody>
          <a:bodyPr wrap="square">
            <a:spAutoFit/>
          </a:bodyPr>
          <a:lstStyle/>
          <a:p>
            <a:pPr algn="ctr">
              <a:spcAft>
                <a:spcPts val="0"/>
              </a:spcAft>
            </a:pPr>
            <a:r>
              <a:rPr lang="es-ES" sz="1700" i="1" u="sng" dirty="0">
                <a:latin typeface="+mj-lt"/>
                <a:ea typeface="Times New Roman" panose="02020603050405020304" pitchFamily="18" charset="0"/>
              </a:rPr>
              <a:t>Tabla 1: Representación del número de réplicas y corridas necesarias para el diseño factorial.</a:t>
            </a:r>
            <a:endParaRPr lang="es-ES" sz="1700" dirty="0">
              <a:effectLst/>
              <a:latin typeface="+mj-lt"/>
              <a:ea typeface="Times New Roman" panose="02020603050405020304" pitchFamily="18" charset="0"/>
            </a:endParaRPr>
          </a:p>
        </p:txBody>
      </p:sp>
      <p:sp>
        <p:nvSpPr>
          <p:cNvPr id="26" name="Rectángulo 25"/>
          <p:cNvSpPr/>
          <p:nvPr/>
        </p:nvSpPr>
        <p:spPr>
          <a:xfrm>
            <a:off x="1446959" y="23020590"/>
            <a:ext cx="11007445" cy="338554"/>
          </a:xfrm>
          <a:prstGeom prst="rect">
            <a:avLst/>
          </a:prstGeom>
        </p:spPr>
        <p:txBody>
          <a:bodyPr wrap="square">
            <a:spAutoFit/>
          </a:bodyPr>
          <a:lstStyle/>
          <a:p>
            <a:pPr algn="ctr">
              <a:spcAft>
                <a:spcPts val="0"/>
              </a:spcAft>
            </a:pPr>
            <a:r>
              <a:rPr lang="es-CO" sz="1600" i="1" dirty="0">
                <a:latin typeface="+mj-lt"/>
                <a:ea typeface="Times New Roman" panose="02020603050405020304" pitchFamily="18" charset="0"/>
              </a:rPr>
              <a:t>Fuente: GUTIERREZ PULIDO, Humberto. VARA SALAZAR Román. “Análisis y diseño de experimentos.” </a:t>
            </a:r>
            <a:r>
              <a:rPr lang="es-CO" sz="1600" i="1" dirty="0" err="1">
                <a:latin typeface="+mj-lt"/>
                <a:ea typeface="Times New Roman" panose="02020603050405020304" pitchFamily="18" charset="0"/>
              </a:rPr>
              <a:t>Pag</a:t>
            </a:r>
            <a:r>
              <a:rPr lang="es-CO" sz="1600" i="1" dirty="0">
                <a:latin typeface="+mj-lt"/>
                <a:ea typeface="Times New Roman" panose="02020603050405020304" pitchFamily="18" charset="0"/>
              </a:rPr>
              <a:t>. 242.</a:t>
            </a:r>
            <a:endParaRPr lang="es-ES" sz="1600" dirty="0">
              <a:effectLst/>
              <a:latin typeface="+mj-lt"/>
              <a:ea typeface="Times New Roman" panose="02020603050405020304" pitchFamily="18" charset="0"/>
            </a:endParaRPr>
          </a:p>
        </p:txBody>
      </p:sp>
      <p:pic>
        <p:nvPicPr>
          <p:cNvPr id="27" name="Imagen 26"/>
          <p:cNvPicPr/>
          <p:nvPr/>
        </p:nvPicPr>
        <p:blipFill>
          <a:blip r:embed="rId12">
            <a:extLst>
              <a:ext uri="{28A0092B-C50C-407E-A947-70E740481C1C}">
                <a14:useLocalDpi xmlns:a14="http://schemas.microsoft.com/office/drawing/2010/main" val="0"/>
              </a:ext>
            </a:extLst>
          </a:blip>
          <a:srcRect/>
          <a:stretch>
            <a:fillRect/>
          </a:stretch>
        </p:blipFill>
        <p:spPr bwMode="auto">
          <a:xfrm>
            <a:off x="2151998" y="24327740"/>
            <a:ext cx="9195552" cy="1220318"/>
          </a:xfrm>
          <a:prstGeom prst="rect">
            <a:avLst/>
          </a:prstGeom>
          <a:noFill/>
          <a:ln>
            <a:noFill/>
          </a:ln>
        </p:spPr>
      </p:pic>
      <p:sp>
        <p:nvSpPr>
          <p:cNvPr id="28" name="CuadroTexto 27"/>
          <p:cNvSpPr txBox="1"/>
          <p:nvPr/>
        </p:nvSpPr>
        <p:spPr>
          <a:xfrm>
            <a:off x="1903111" y="25519209"/>
            <a:ext cx="9889039" cy="338554"/>
          </a:xfrm>
          <a:prstGeom prst="rect">
            <a:avLst/>
          </a:prstGeom>
          <a:noFill/>
        </p:spPr>
        <p:txBody>
          <a:bodyPr wrap="square" rtlCol="0">
            <a:spAutoFit/>
          </a:bodyPr>
          <a:lstStyle/>
          <a:p>
            <a:pPr algn="ctr"/>
            <a:r>
              <a:rPr lang="es-ES" sz="1600" dirty="0" smtClean="0"/>
              <a:t>Figura 2.  Imágenes patrón de la norma ASTM E23 disminuyendo la ductilidad de izquierda a derecha</a:t>
            </a:r>
            <a:endParaRPr lang="es-ES" sz="1600" dirty="0"/>
          </a:p>
        </p:txBody>
      </p:sp>
      <p:sp>
        <p:nvSpPr>
          <p:cNvPr id="31" name="Rectángulo 30"/>
          <p:cNvSpPr/>
          <p:nvPr/>
        </p:nvSpPr>
        <p:spPr>
          <a:xfrm>
            <a:off x="1281836" y="28245571"/>
            <a:ext cx="10967936" cy="969496"/>
          </a:xfrm>
          <a:prstGeom prst="rect">
            <a:avLst/>
          </a:prstGeom>
        </p:spPr>
        <p:txBody>
          <a:bodyPr wrap="square">
            <a:spAutoFit/>
          </a:bodyPr>
          <a:lstStyle/>
          <a:p>
            <a:pPr marL="457200" indent="-457200" algn="just">
              <a:spcAft>
                <a:spcPts val="0"/>
              </a:spcAft>
              <a:buFont typeface="Arial" panose="020B0604020202020204" pitchFamily="34" charset="0"/>
              <a:buChar char="•"/>
            </a:pPr>
            <a:r>
              <a:rPr lang="es-ES" sz="1900" i="1" dirty="0" smtClean="0">
                <a:solidFill>
                  <a:srgbClr val="000000"/>
                </a:solidFill>
                <a:latin typeface="Times New Roman" panose="02020603050405020304" pitchFamily="18" charset="0"/>
                <a:ea typeface="Times New Roman" panose="02020603050405020304" pitchFamily="18" charset="0"/>
              </a:rPr>
              <a:t>Procesado de las imágenes  patrones y las de  prueba::</a:t>
            </a:r>
          </a:p>
          <a:p>
            <a:pPr algn="just">
              <a:spcAft>
                <a:spcPts val="0"/>
              </a:spcAft>
            </a:pPr>
            <a:r>
              <a:rPr lang="es-ES" sz="1900" dirty="0">
                <a:solidFill>
                  <a:srgbClr val="000000"/>
                </a:solidFill>
                <a:latin typeface="Times New Roman" panose="02020603050405020304" pitchFamily="18" charset="0"/>
                <a:ea typeface="Times New Roman" panose="02020603050405020304" pitchFamily="18" charset="0"/>
              </a:rPr>
              <a:t> </a:t>
            </a:r>
            <a:r>
              <a:rPr lang="es-ES" sz="1900" dirty="0" smtClean="0"/>
              <a:t>Para el presente trabajo se aplico el procesado descrito por el diagrama de flujo de la figura 4. Los resultados en cada etapa se muestran en la figura 5</a:t>
            </a:r>
            <a:r>
              <a:rPr lang="es-ES" sz="1900" dirty="0" smtClean="0"/>
              <a:t>.</a:t>
            </a:r>
            <a:endParaRPr lang="es-ES" sz="1900" dirty="0" smtClean="0">
              <a:solidFill>
                <a:srgbClr val="000000"/>
              </a:solidFill>
              <a:latin typeface="Times New Roman" panose="02020603050405020304" pitchFamily="18" charset="0"/>
              <a:ea typeface="Times New Roman" panose="02020603050405020304" pitchFamily="18" charset="0"/>
            </a:endParaRPr>
          </a:p>
        </p:txBody>
      </p:sp>
      <p:pic>
        <p:nvPicPr>
          <p:cNvPr id="33" name="Imagen 32"/>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9625" y="26826810"/>
            <a:ext cx="4056414" cy="1065194"/>
          </a:xfrm>
          <a:prstGeom prst="rect">
            <a:avLst/>
          </a:prstGeom>
          <a:noFill/>
          <a:ln>
            <a:noFill/>
          </a:ln>
        </p:spPr>
      </p:pic>
      <p:sp>
        <p:nvSpPr>
          <p:cNvPr id="34" name="CuadroTexto 33"/>
          <p:cNvSpPr txBox="1"/>
          <p:nvPr/>
        </p:nvSpPr>
        <p:spPr>
          <a:xfrm>
            <a:off x="1343523" y="27872020"/>
            <a:ext cx="9889039" cy="338554"/>
          </a:xfrm>
          <a:prstGeom prst="rect">
            <a:avLst/>
          </a:prstGeom>
          <a:noFill/>
        </p:spPr>
        <p:txBody>
          <a:bodyPr wrap="square" rtlCol="0">
            <a:spAutoFit/>
          </a:bodyPr>
          <a:lstStyle/>
          <a:p>
            <a:pPr algn="ctr"/>
            <a:r>
              <a:rPr lang="es-ES" sz="1600" dirty="0" smtClean="0"/>
              <a:t>Figura </a:t>
            </a:r>
            <a:r>
              <a:rPr lang="es-ES" sz="1600" dirty="0" smtClean="0"/>
              <a:t>3.a</a:t>
            </a:r>
            <a:r>
              <a:rPr lang="es-ES" sz="1600" dirty="0" smtClean="0"/>
              <a:t>.). Imagen sin Grafito (izquierda). b) . Imagen después de aplicarle grafito (derecha)</a:t>
            </a:r>
            <a:endParaRPr lang="es-ES" sz="1600" dirty="0"/>
          </a:p>
        </p:txBody>
      </p:sp>
      <p:sp>
        <p:nvSpPr>
          <p:cNvPr id="40" name="Rectángulo 39"/>
          <p:cNvSpPr/>
          <p:nvPr/>
        </p:nvSpPr>
        <p:spPr>
          <a:xfrm>
            <a:off x="13049250" y="9201252"/>
            <a:ext cx="10967936" cy="1154162"/>
          </a:xfrm>
          <a:prstGeom prst="rect">
            <a:avLst/>
          </a:prstGeom>
        </p:spPr>
        <p:txBody>
          <a:bodyPr wrap="square">
            <a:spAutoFit/>
          </a:bodyPr>
          <a:lstStyle/>
          <a:p>
            <a:pPr algn="ctr">
              <a:spcAft>
                <a:spcPts val="0"/>
              </a:spcAft>
            </a:pPr>
            <a:r>
              <a:rPr lang="es-ES" sz="3000" b="1" i="1" dirty="0" smtClean="0"/>
              <a:t>Resultados</a:t>
            </a:r>
            <a:endParaRPr lang="es-ES" sz="3600" b="1" i="1" dirty="0" smtClean="0"/>
          </a:p>
          <a:p>
            <a:pPr algn="just">
              <a:spcAft>
                <a:spcPts val="0"/>
              </a:spcAft>
            </a:pPr>
            <a:r>
              <a:rPr lang="es-ES" sz="2000" dirty="0" smtClean="0"/>
              <a:t>Un</a:t>
            </a:r>
            <a:r>
              <a:rPr lang="es-ES" sz="1900" dirty="0" smtClean="0"/>
              <a:t>a </a:t>
            </a:r>
            <a:r>
              <a:rPr lang="es-ES" sz="1900" dirty="0"/>
              <a:t>vez aplicado el </a:t>
            </a:r>
            <a:r>
              <a:rPr lang="es-ES" sz="1900" dirty="0" smtClean="0"/>
              <a:t>algoritmo </a:t>
            </a:r>
            <a:r>
              <a:rPr lang="es-ES" sz="1900" dirty="0"/>
              <a:t>en </a:t>
            </a:r>
            <a:r>
              <a:rPr lang="es-ES" sz="1900" dirty="0" err="1"/>
              <a:t>Matlab</a:t>
            </a:r>
            <a:r>
              <a:rPr lang="es-ES" sz="1900" dirty="0"/>
              <a:t> y calculado la distancia </a:t>
            </a:r>
            <a:r>
              <a:rPr lang="es-ES" sz="1900" dirty="0" err="1" smtClean="0"/>
              <a:t>euclídea</a:t>
            </a:r>
            <a:r>
              <a:rPr lang="es-ES" sz="1900" dirty="0" smtClean="0"/>
              <a:t> </a:t>
            </a:r>
            <a:r>
              <a:rPr lang="es-ES" sz="1900" dirty="0"/>
              <a:t>entre  las imágenes patrón y las de prueba se obtienen los resultados descritos en </a:t>
            </a:r>
            <a:r>
              <a:rPr lang="es-ES" sz="1900" dirty="0" smtClean="0"/>
              <a:t>las figuras 6 y 7.</a:t>
            </a:r>
            <a:endParaRPr lang="es-ES" sz="1900" dirty="0"/>
          </a:p>
        </p:txBody>
      </p:sp>
      <p:grpSp>
        <p:nvGrpSpPr>
          <p:cNvPr id="48" name="Grupo 47"/>
          <p:cNvGrpSpPr/>
          <p:nvPr/>
        </p:nvGrpSpPr>
        <p:grpSpPr>
          <a:xfrm>
            <a:off x="13175292" y="10540007"/>
            <a:ext cx="10476479" cy="2830799"/>
            <a:chOff x="13426965" y="24401232"/>
            <a:chExt cx="11482552" cy="3617003"/>
          </a:xfrm>
        </p:grpSpPr>
        <p:pic>
          <p:nvPicPr>
            <p:cNvPr id="29" name="Imagen 28"/>
            <p:cNvPicPr>
              <a:picLocks noChangeAspect="1"/>
            </p:cNvPicPr>
            <p:nvPr/>
          </p:nvPicPr>
          <p:blipFill>
            <a:blip r:embed="rId14"/>
            <a:stretch>
              <a:fillRect/>
            </a:stretch>
          </p:blipFill>
          <p:spPr>
            <a:xfrm>
              <a:off x="18931754" y="24401232"/>
              <a:ext cx="5977763" cy="3585864"/>
            </a:xfrm>
            <a:prstGeom prst="rect">
              <a:avLst/>
            </a:prstGeom>
          </p:spPr>
        </p:pic>
        <p:pic>
          <p:nvPicPr>
            <p:cNvPr id="30" name="Imagen 29"/>
            <p:cNvPicPr>
              <a:picLocks noChangeAspect="1"/>
            </p:cNvPicPr>
            <p:nvPr/>
          </p:nvPicPr>
          <p:blipFill>
            <a:blip r:embed="rId15"/>
            <a:stretch>
              <a:fillRect/>
            </a:stretch>
          </p:blipFill>
          <p:spPr>
            <a:xfrm>
              <a:off x="13426965" y="24401232"/>
              <a:ext cx="5313112" cy="3617003"/>
            </a:xfrm>
            <a:prstGeom prst="rect">
              <a:avLst/>
            </a:prstGeom>
          </p:spPr>
        </p:pic>
      </p:grpSp>
      <p:sp>
        <p:nvSpPr>
          <p:cNvPr id="41" name="Rectángulo 40"/>
          <p:cNvSpPr/>
          <p:nvPr/>
        </p:nvSpPr>
        <p:spPr>
          <a:xfrm>
            <a:off x="1481385" y="25827861"/>
            <a:ext cx="10967936" cy="969496"/>
          </a:xfrm>
          <a:prstGeom prst="rect">
            <a:avLst/>
          </a:prstGeom>
        </p:spPr>
        <p:txBody>
          <a:bodyPr wrap="square">
            <a:spAutoFit/>
          </a:bodyPr>
          <a:lstStyle/>
          <a:p>
            <a:pPr marL="457200" indent="-457200" algn="just">
              <a:spcAft>
                <a:spcPts val="0"/>
              </a:spcAft>
              <a:buFont typeface="Arial" panose="020B0604020202020204" pitchFamily="34" charset="0"/>
              <a:buChar char="•"/>
            </a:pPr>
            <a:r>
              <a:rPr lang="es-ES" sz="1900" i="1" dirty="0" smtClean="0">
                <a:solidFill>
                  <a:srgbClr val="000000"/>
                </a:solidFill>
                <a:latin typeface="Times New Roman" panose="02020603050405020304" pitchFamily="18" charset="0"/>
                <a:ea typeface="Times New Roman" panose="02020603050405020304" pitchFamily="18" charset="0"/>
              </a:rPr>
              <a:t>Pre-procesado </a:t>
            </a:r>
            <a:r>
              <a:rPr lang="es-ES" sz="1900" i="1" dirty="0" smtClean="0">
                <a:solidFill>
                  <a:srgbClr val="000000"/>
                </a:solidFill>
                <a:latin typeface="Times New Roman" panose="02020603050405020304" pitchFamily="18" charset="0"/>
                <a:ea typeface="Times New Roman" panose="02020603050405020304" pitchFamily="18" charset="0"/>
              </a:rPr>
              <a:t>de las imágenes de prueba</a:t>
            </a:r>
            <a:r>
              <a:rPr lang="es-ES" sz="1900" i="1" dirty="0" smtClean="0">
                <a:solidFill>
                  <a:srgbClr val="000000"/>
                </a:solidFill>
                <a:latin typeface="Times New Roman" panose="02020603050405020304" pitchFamily="18" charset="0"/>
                <a:ea typeface="Times New Roman" panose="02020603050405020304" pitchFamily="18" charset="0"/>
              </a:rPr>
              <a:t>:</a:t>
            </a:r>
            <a:endParaRPr lang="es-ES" sz="1900" i="1" dirty="0" smtClean="0">
              <a:solidFill>
                <a:srgbClr val="000000"/>
              </a:solidFill>
              <a:latin typeface="Times New Roman" panose="02020603050405020304" pitchFamily="18" charset="0"/>
              <a:ea typeface="Times New Roman" panose="02020603050405020304" pitchFamily="18" charset="0"/>
            </a:endParaRPr>
          </a:p>
          <a:p>
            <a:pPr algn="just">
              <a:spcAft>
                <a:spcPts val="0"/>
              </a:spcAft>
            </a:pPr>
            <a:r>
              <a:rPr lang="es-ES" sz="1900" dirty="0">
                <a:solidFill>
                  <a:srgbClr val="000000"/>
                </a:solidFill>
                <a:latin typeface="Times New Roman" panose="02020603050405020304" pitchFamily="18" charset="0"/>
                <a:ea typeface="Times New Roman" panose="02020603050405020304" pitchFamily="18" charset="0"/>
              </a:rPr>
              <a:t> </a:t>
            </a:r>
            <a:r>
              <a:rPr lang="es-ES" sz="1900" dirty="0"/>
              <a:t>Previo a la captura de las imágenes de prueba fue necesario la aplicación de grafito en la superficie sobre la cual se realizo la captura de la imagen como se muestra en la figura </a:t>
            </a:r>
            <a:r>
              <a:rPr lang="es-ES" sz="1900" dirty="0" smtClean="0"/>
              <a:t>3.b</a:t>
            </a:r>
            <a:endParaRPr lang="es-ES" sz="1900" dirty="0" smtClean="0">
              <a:solidFill>
                <a:srgbClr val="000000"/>
              </a:solidFill>
              <a:latin typeface="Times New Roman" panose="02020603050405020304" pitchFamily="18" charset="0"/>
              <a:ea typeface="Times New Roman" panose="02020603050405020304" pitchFamily="18" charset="0"/>
            </a:endParaRPr>
          </a:p>
        </p:txBody>
      </p:sp>
      <p:grpSp>
        <p:nvGrpSpPr>
          <p:cNvPr id="7" name="Grupo 6"/>
          <p:cNvGrpSpPr/>
          <p:nvPr/>
        </p:nvGrpSpPr>
        <p:grpSpPr>
          <a:xfrm>
            <a:off x="2845558" y="29186561"/>
            <a:ext cx="6543886" cy="4166051"/>
            <a:chOff x="13944310" y="12259058"/>
            <a:chExt cx="8478499" cy="6898384"/>
          </a:xfrm>
        </p:grpSpPr>
        <p:sp>
          <p:nvSpPr>
            <p:cNvPr id="56" name="CuadroTexto 55"/>
            <p:cNvSpPr txBox="1"/>
            <p:nvPr/>
          </p:nvSpPr>
          <p:spPr>
            <a:xfrm>
              <a:off x="19214012" y="17338164"/>
              <a:ext cx="3208797" cy="637043"/>
            </a:xfrm>
            <a:prstGeom prst="rect">
              <a:avLst/>
            </a:prstGeom>
            <a:noFill/>
          </p:spPr>
          <p:txBody>
            <a:bodyPr wrap="square" rtlCol="0">
              <a:spAutoFit/>
            </a:bodyPr>
            <a:lstStyle/>
            <a:p>
              <a:r>
                <a:rPr lang="es-CO" sz="1900" dirty="0" smtClean="0"/>
                <a:t>SI  </a:t>
              </a:r>
              <a:r>
                <a:rPr lang="el-GR" sz="1900" dirty="0" smtClean="0"/>
                <a:t>ϵ</a:t>
              </a:r>
              <a:r>
                <a:rPr lang="es-CO" sz="1900" dirty="0" smtClean="0"/>
                <a:t> GRUPO A</a:t>
              </a:r>
              <a:endParaRPr lang="es-CO" sz="1900" dirty="0"/>
            </a:p>
          </p:txBody>
        </p:sp>
        <p:sp>
          <p:nvSpPr>
            <p:cNvPr id="59" name="CuadroTexto 58"/>
            <p:cNvSpPr txBox="1"/>
            <p:nvPr/>
          </p:nvSpPr>
          <p:spPr>
            <a:xfrm>
              <a:off x="14827701" y="17299836"/>
              <a:ext cx="3208797" cy="637043"/>
            </a:xfrm>
            <a:prstGeom prst="rect">
              <a:avLst/>
            </a:prstGeom>
            <a:noFill/>
          </p:spPr>
          <p:txBody>
            <a:bodyPr wrap="square" rtlCol="0">
              <a:spAutoFit/>
            </a:bodyPr>
            <a:lstStyle/>
            <a:p>
              <a:r>
                <a:rPr lang="es-CO" sz="1900" dirty="0" smtClean="0"/>
                <a:t>No</a:t>
              </a:r>
              <a:r>
                <a:rPr lang="es-CO" sz="1900" dirty="0" smtClean="0"/>
                <a:t> </a:t>
              </a:r>
              <a:r>
                <a:rPr lang="el-GR" sz="1900" dirty="0" smtClean="0"/>
                <a:t>ϵ</a:t>
              </a:r>
              <a:r>
                <a:rPr lang="es-CO" sz="1900" dirty="0" smtClean="0"/>
                <a:t> GRUPO B</a:t>
              </a:r>
              <a:endParaRPr lang="es-CO" sz="1900" dirty="0"/>
            </a:p>
          </p:txBody>
        </p:sp>
        <p:grpSp>
          <p:nvGrpSpPr>
            <p:cNvPr id="63" name="Grupo 62"/>
            <p:cNvGrpSpPr/>
            <p:nvPr/>
          </p:nvGrpSpPr>
          <p:grpSpPr>
            <a:xfrm>
              <a:off x="13944310" y="12259058"/>
              <a:ext cx="7924508" cy="6898384"/>
              <a:chOff x="13677274" y="11991424"/>
              <a:chExt cx="8150578" cy="8598346"/>
            </a:xfrm>
          </p:grpSpPr>
          <p:cxnSp>
            <p:nvCxnSpPr>
              <p:cNvPr id="53" name="Conector angular 52"/>
              <p:cNvCxnSpPr>
                <a:stCxn id="47" idx="3"/>
              </p:cNvCxnSpPr>
              <p:nvPr/>
            </p:nvCxnSpPr>
            <p:spPr>
              <a:xfrm flipV="1">
                <a:off x="19468862" y="19034442"/>
                <a:ext cx="1076674" cy="315551"/>
              </a:xfrm>
              <a:prstGeom prst="bentConnector3">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42" name="Elipse 41"/>
              <p:cNvSpPr/>
              <p:nvPr/>
            </p:nvSpPr>
            <p:spPr>
              <a:xfrm>
                <a:off x="16101977" y="11991424"/>
                <a:ext cx="3316991" cy="432948"/>
              </a:xfrm>
              <a:prstGeom prst="ellipse">
                <a:avLst/>
              </a:prstGeom>
              <a:gradFill>
                <a:gsLst>
                  <a:gs pos="0">
                    <a:schemeClr val="accent3">
                      <a:lumMod val="60000"/>
                      <a:lumOff val="4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smtClean="0">
                    <a:solidFill>
                      <a:srgbClr val="FF0000"/>
                    </a:solidFill>
                  </a:rPr>
                  <a:t>Inicio</a:t>
                </a:r>
                <a:endParaRPr lang="es-CO" sz="2000" dirty="0">
                  <a:solidFill>
                    <a:srgbClr val="FF0000"/>
                  </a:solidFill>
                </a:endParaRPr>
              </a:p>
            </p:txBody>
          </p:sp>
          <p:sp>
            <p:nvSpPr>
              <p:cNvPr id="43" name="Flecha abajo 42"/>
              <p:cNvSpPr/>
              <p:nvPr/>
            </p:nvSpPr>
            <p:spPr>
              <a:xfrm>
                <a:off x="17405685" y="12454062"/>
                <a:ext cx="697832" cy="618065"/>
              </a:xfrm>
              <a:prstGeom prst="downArrow">
                <a:avLst/>
              </a:prstGeom>
              <a:gradFill>
                <a:gsLst>
                  <a:gs pos="0">
                    <a:schemeClr val="accent3">
                      <a:lumMod val="60000"/>
                      <a:lumOff val="40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4" name="Paralelogramo 43"/>
              <p:cNvSpPr/>
              <p:nvPr/>
            </p:nvSpPr>
            <p:spPr>
              <a:xfrm>
                <a:off x="15807128" y="13142186"/>
                <a:ext cx="3947536" cy="675566"/>
              </a:xfrm>
              <a:prstGeom prst="parallelogram">
                <a:avLst/>
              </a:prstGeom>
              <a:gradFill>
                <a:gsLst>
                  <a:gs pos="0">
                    <a:schemeClr val="accent3">
                      <a:lumMod val="60000"/>
                      <a:lumOff val="40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smtClean="0">
                    <a:solidFill>
                      <a:srgbClr val="FF0000"/>
                    </a:solidFill>
                  </a:rPr>
                  <a:t>Lectura de la imagen</a:t>
                </a:r>
                <a:endParaRPr lang="es-CO" sz="2000" dirty="0">
                  <a:solidFill>
                    <a:srgbClr val="FF0000"/>
                  </a:solidFill>
                </a:endParaRPr>
              </a:p>
            </p:txBody>
          </p:sp>
          <p:sp>
            <p:nvSpPr>
              <p:cNvPr id="45" name="Flecha abajo 44"/>
              <p:cNvSpPr/>
              <p:nvPr/>
            </p:nvSpPr>
            <p:spPr>
              <a:xfrm>
                <a:off x="17456043" y="13823889"/>
                <a:ext cx="647474" cy="525407"/>
              </a:xfrm>
              <a:prstGeom prst="downArrow">
                <a:avLst/>
              </a:prstGeom>
              <a:gradFill>
                <a:gsLst>
                  <a:gs pos="0">
                    <a:schemeClr val="accent3">
                      <a:lumMod val="60000"/>
                      <a:lumOff val="4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6" name="Rectángulo 45"/>
              <p:cNvSpPr/>
              <p:nvPr/>
            </p:nvSpPr>
            <p:spPr>
              <a:xfrm>
                <a:off x="13677274" y="14427715"/>
                <a:ext cx="8150578" cy="3531823"/>
              </a:xfrm>
              <a:prstGeom prst="rect">
                <a:avLst/>
              </a:prstGeom>
              <a:gradFill>
                <a:gsLst>
                  <a:gs pos="0">
                    <a:schemeClr val="accent3">
                      <a:lumMod val="60000"/>
                      <a:lumOff val="40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143000" indent="-1143000">
                  <a:buAutoNum type="arabicPeriod"/>
                </a:pPr>
                <a:r>
                  <a:rPr lang="es-CO" sz="1500" dirty="0" smtClean="0">
                    <a:solidFill>
                      <a:srgbClr val="FF0000"/>
                    </a:solidFill>
                  </a:rPr>
                  <a:t>AJUSTE DE </a:t>
                </a:r>
                <a:r>
                  <a:rPr lang="es-CO" sz="1500" dirty="0" smtClean="0">
                    <a:solidFill>
                      <a:srgbClr val="FF0000"/>
                    </a:solidFill>
                  </a:rPr>
                  <a:t>TAMAÑO y ESCALA </a:t>
                </a:r>
                <a:r>
                  <a:rPr lang="es-CO" sz="1500" dirty="0" smtClean="0">
                    <a:solidFill>
                      <a:srgbClr val="FF0000"/>
                    </a:solidFill>
                  </a:rPr>
                  <a:t>DE GRISES</a:t>
                </a:r>
              </a:p>
              <a:p>
                <a:pPr marL="1143000" indent="-1143000">
                  <a:buAutoNum type="arabicPeriod"/>
                </a:pPr>
                <a:r>
                  <a:rPr lang="es-CO" sz="1500" dirty="0" smtClean="0">
                    <a:solidFill>
                      <a:srgbClr val="FF0000"/>
                    </a:solidFill>
                  </a:rPr>
                  <a:t>CALCULO DEL </a:t>
                </a:r>
                <a:r>
                  <a:rPr lang="es-CO" sz="1500" dirty="0" smtClean="0">
                    <a:solidFill>
                      <a:srgbClr val="FF0000"/>
                    </a:solidFill>
                  </a:rPr>
                  <a:t>UMBRAL y BINARIZADO</a:t>
                </a:r>
                <a:endParaRPr lang="es-CO" sz="1500" dirty="0" smtClean="0">
                  <a:solidFill>
                    <a:srgbClr val="FF0000"/>
                  </a:solidFill>
                </a:endParaRPr>
              </a:p>
              <a:p>
                <a:pPr marL="1143000" indent="-1143000">
                  <a:buAutoNum type="arabicPeriod"/>
                </a:pPr>
                <a:r>
                  <a:rPr lang="es-CO" sz="1500" dirty="0" smtClean="0">
                    <a:solidFill>
                      <a:srgbClr val="FF0000"/>
                    </a:solidFill>
                  </a:rPr>
                  <a:t>SEGMENTACION( APERTURA-LLENADO)</a:t>
                </a:r>
                <a:endParaRPr lang="es-CO" sz="1500" dirty="0" smtClean="0">
                  <a:solidFill>
                    <a:srgbClr val="FF0000"/>
                  </a:solidFill>
                </a:endParaRPr>
              </a:p>
              <a:p>
                <a:pPr marL="1143000" indent="-1143000">
                  <a:buAutoNum type="arabicPeriod"/>
                </a:pPr>
                <a:r>
                  <a:rPr lang="es-CO" sz="1500" dirty="0" smtClean="0">
                    <a:solidFill>
                      <a:srgbClr val="FF0000"/>
                    </a:solidFill>
                  </a:rPr>
                  <a:t>EXTRACCION DEL OBJETO</a:t>
                </a:r>
              </a:p>
              <a:p>
                <a:pPr marL="1143000" indent="-1143000">
                  <a:buAutoNum type="arabicPeriod"/>
                </a:pPr>
                <a:r>
                  <a:rPr lang="es-CO" sz="1500" dirty="0" smtClean="0">
                    <a:solidFill>
                      <a:srgbClr val="FF0000"/>
                    </a:solidFill>
                  </a:rPr>
                  <a:t>CALCULO DE DESCRIPTORES( AREA Y DIAMETRO EQUIVALENTE).</a:t>
                </a:r>
              </a:p>
              <a:p>
                <a:pPr marL="1143000" indent="-1143000">
                  <a:buAutoNum type="arabicPeriod"/>
                </a:pPr>
                <a:r>
                  <a:rPr lang="es-CO" sz="1500" dirty="0" smtClean="0">
                    <a:solidFill>
                      <a:srgbClr val="FF0000"/>
                    </a:solidFill>
                  </a:rPr>
                  <a:t>DISTANCIA EUCLIDEA (PATRON Y NUEVA)</a:t>
                </a:r>
                <a:endParaRPr lang="es-CO" sz="1500" dirty="0">
                  <a:solidFill>
                    <a:srgbClr val="FF0000"/>
                  </a:solidFill>
                </a:endParaRPr>
              </a:p>
            </p:txBody>
          </p:sp>
          <p:sp>
            <p:nvSpPr>
              <p:cNvPr id="47" name="Rombo 46"/>
              <p:cNvSpPr/>
              <p:nvPr/>
            </p:nvSpPr>
            <p:spPr>
              <a:xfrm>
                <a:off x="16303546" y="18483878"/>
                <a:ext cx="3165316" cy="1732230"/>
              </a:xfrm>
              <a:prstGeom prst="diamond">
                <a:avLst/>
              </a:prstGeom>
              <a:gradFill>
                <a:gsLst>
                  <a:gs pos="0">
                    <a:schemeClr val="accent3">
                      <a:lumMod val="40000"/>
                      <a:lumOff val="6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800" dirty="0" smtClean="0">
                    <a:solidFill>
                      <a:srgbClr val="FF0000"/>
                    </a:solidFill>
                  </a:rPr>
                  <a:t>DISTANCIA </a:t>
                </a:r>
                <a:r>
                  <a:rPr lang="es-CO" sz="1800" dirty="0" smtClean="0">
                    <a:solidFill>
                      <a:srgbClr val="FF0000"/>
                    </a:solidFill>
                  </a:rPr>
                  <a:t>MENOR?</a:t>
                </a:r>
                <a:endParaRPr lang="es-CO" sz="1800" dirty="0">
                  <a:solidFill>
                    <a:srgbClr val="FF0000"/>
                  </a:solidFill>
                </a:endParaRPr>
              </a:p>
            </p:txBody>
          </p:sp>
          <p:sp>
            <p:nvSpPr>
              <p:cNvPr id="49" name="Flecha abajo 48"/>
              <p:cNvSpPr/>
              <p:nvPr/>
            </p:nvSpPr>
            <p:spPr>
              <a:xfrm>
                <a:off x="17597489" y="17959538"/>
                <a:ext cx="697833" cy="480701"/>
              </a:xfrm>
              <a:prstGeom prst="downArrow">
                <a:avLst/>
              </a:prstGeom>
              <a:gradFill>
                <a:gsLst>
                  <a:gs pos="0">
                    <a:schemeClr val="accent3">
                      <a:lumMod val="60000"/>
                      <a:lumOff val="40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0" name="Flecha abajo 49"/>
              <p:cNvSpPr/>
              <p:nvPr/>
            </p:nvSpPr>
            <p:spPr>
              <a:xfrm>
                <a:off x="20216094" y="19110826"/>
                <a:ext cx="697832" cy="776088"/>
              </a:xfrm>
              <a:prstGeom prst="downArrow">
                <a:avLst/>
              </a:prstGeom>
              <a:gradFill>
                <a:gsLst>
                  <a:gs pos="0">
                    <a:schemeClr val="accent3">
                      <a:lumMod val="60000"/>
                      <a:lumOff val="4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1" name="Flecha abajo 50"/>
              <p:cNvSpPr/>
              <p:nvPr/>
            </p:nvSpPr>
            <p:spPr>
              <a:xfrm>
                <a:off x="15011011" y="19090894"/>
                <a:ext cx="697833" cy="776087"/>
              </a:xfrm>
              <a:prstGeom prst="downArrow">
                <a:avLst/>
              </a:prstGeom>
              <a:gradFill>
                <a:gsLst>
                  <a:gs pos="0">
                    <a:schemeClr val="accent3">
                      <a:lumMod val="60000"/>
                      <a:lumOff val="4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55" name="Conector angular 54"/>
              <p:cNvCxnSpPr>
                <a:stCxn id="47" idx="1"/>
              </p:cNvCxnSpPr>
              <p:nvPr/>
            </p:nvCxnSpPr>
            <p:spPr>
              <a:xfrm rot="10800000">
                <a:off x="15225386" y="19034438"/>
                <a:ext cx="1078160" cy="315555"/>
              </a:xfrm>
              <a:prstGeom prst="bentConnector3">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0" name="Rectángulo 59"/>
              <p:cNvSpPr/>
              <p:nvPr/>
            </p:nvSpPr>
            <p:spPr>
              <a:xfrm>
                <a:off x="19669816" y="19932507"/>
                <a:ext cx="1829988" cy="651552"/>
              </a:xfrm>
              <a:prstGeom prst="rect">
                <a:avLst/>
              </a:prstGeom>
              <a:gradFill>
                <a:gsLst>
                  <a:gs pos="0">
                    <a:schemeClr val="accent3">
                      <a:lumMod val="60000"/>
                      <a:lumOff val="40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900" dirty="0" smtClean="0">
                    <a:solidFill>
                      <a:srgbClr val="FF0000"/>
                    </a:solidFill>
                  </a:rPr>
                  <a:t>AGRUPAR A</a:t>
                </a:r>
                <a:endParaRPr lang="es-CO" sz="1900" dirty="0">
                  <a:solidFill>
                    <a:srgbClr val="FF0000"/>
                  </a:solidFill>
                </a:endParaRPr>
              </a:p>
            </p:txBody>
          </p:sp>
          <p:sp>
            <p:nvSpPr>
              <p:cNvPr id="61" name="Rectángulo 60"/>
              <p:cNvSpPr/>
              <p:nvPr/>
            </p:nvSpPr>
            <p:spPr>
              <a:xfrm>
                <a:off x="14683348" y="19938218"/>
                <a:ext cx="1829988" cy="651552"/>
              </a:xfrm>
              <a:prstGeom prst="rect">
                <a:avLst/>
              </a:prstGeom>
              <a:gradFill>
                <a:gsLst>
                  <a:gs pos="0">
                    <a:schemeClr val="accent3">
                      <a:lumMod val="60000"/>
                      <a:lumOff val="40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900" dirty="0" smtClean="0">
                    <a:solidFill>
                      <a:srgbClr val="FF0000"/>
                    </a:solidFill>
                  </a:rPr>
                  <a:t>AGRUPAR B</a:t>
                </a:r>
                <a:endParaRPr lang="es-CO" sz="1900" dirty="0">
                  <a:solidFill>
                    <a:srgbClr val="FF0000"/>
                  </a:solidFill>
                </a:endParaRPr>
              </a:p>
            </p:txBody>
          </p:sp>
        </p:grpSp>
      </p:grpSp>
      <p:sp>
        <p:nvSpPr>
          <p:cNvPr id="64" name="CuadroTexto 63"/>
          <p:cNvSpPr txBox="1"/>
          <p:nvPr/>
        </p:nvSpPr>
        <p:spPr>
          <a:xfrm>
            <a:off x="1509280" y="33474364"/>
            <a:ext cx="9889039" cy="338554"/>
          </a:xfrm>
          <a:prstGeom prst="rect">
            <a:avLst/>
          </a:prstGeom>
          <a:noFill/>
        </p:spPr>
        <p:txBody>
          <a:bodyPr wrap="square" rtlCol="0">
            <a:spAutoFit/>
          </a:bodyPr>
          <a:lstStyle/>
          <a:p>
            <a:pPr algn="ctr"/>
            <a:r>
              <a:rPr lang="es-ES" sz="1600" dirty="0" smtClean="0"/>
              <a:t>Figura 4. Procesado de las imágenes, calculo de los descriptores y calculo de la distancia </a:t>
            </a:r>
            <a:r>
              <a:rPr lang="es-ES" sz="1600" dirty="0" err="1" smtClean="0"/>
              <a:t>Euclidea</a:t>
            </a:r>
            <a:r>
              <a:rPr lang="es-ES" sz="1600" dirty="0" smtClean="0"/>
              <a:t>.</a:t>
            </a:r>
            <a:endParaRPr lang="es-ES" sz="1600" dirty="0"/>
          </a:p>
        </p:txBody>
      </p:sp>
      <p:sp>
        <p:nvSpPr>
          <p:cNvPr id="65" name="CuadroTexto 64"/>
          <p:cNvSpPr txBox="1"/>
          <p:nvPr/>
        </p:nvSpPr>
        <p:spPr>
          <a:xfrm>
            <a:off x="13588698" y="13643747"/>
            <a:ext cx="9889039" cy="646331"/>
          </a:xfrm>
          <a:prstGeom prst="rect">
            <a:avLst/>
          </a:prstGeom>
          <a:noFill/>
        </p:spPr>
        <p:txBody>
          <a:bodyPr wrap="square" rtlCol="0">
            <a:spAutoFit/>
          </a:bodyPr>
          <a:lstStyle/>
          <a:p>
            <a:pPr algn="ctr"/>
            <a:r>
              <a:rPr lang="es-ES" sz="1800" dirty="0" smtClean="0"/>
              <a:t>Figura 5. Resultados del proceso de imagen en cada etapa (Izquierda imagen patrón- derecha imagen de prueba).</a:t>
            </a:r>
            <a:endParaRPr lang="es-ES" sz="1800" dirty="0"/>
          </a:p>
        </p:txBody>
      </p:sp>
      <p:pic>
        <p:nvPicPr>
          <p:cNvPr id="66" name="Imagen 65"/>
          <p:cNvPicPr>
            <a:picLocks noChangeAspect="1"/>
          </p:cNvPicPr>
          <p:nvPr/>
        </p:nvPicPr>
        <p:blipFill>
          <a:blip r:embed="rId16"/>
          <a:stretch>
            <a:fillRect/>
          </a:stretch>
        </p:blipFill>
        <p:spPr>
          <a:xfrm>
            <a:off x="14622292" y="14256718"/>
            <a:ext cx="7821850" cy="4359718"/>
          </a:xfrm>
          <a:prstGeom prst="rect">
            <a:avLst/>
          </a:prstGeom>
        </p:spPr>
      </p:pic>
      <p:sp>
        <p:nvSpPr>
          <p:cNvPr id="54" name="CuadroTexto 53"/>
          <p:cNvSpPr txBox="1"/>
          <p:nvPr/>
        </p:nvSpPr>
        <p:spPr>
          <a:xfrm>
            <a:off x="13762732" y="18940550"/>
            <a:ext cx="9889039" cy="584775"/>
          </a:xfrm>
          <a:prstGeom prst="rect">
            <a:avLst/>
          </a:prstGeom>
          <a:noFill/>
        </p:spPr>
        <p:txBody>
          <a:bodyPr wrap="square" rtlCol="0">
            <a:spAutoFit/>
          </a:bodyPr>
          <a:lstStyle/>
          <a:p>
            <a:pPr algn="ctr"/>
            <a:r>
              <a:rPr lang="es-ES" sz="1600" dirty="0" smtClean="0"/>
              <a:t>Figura </a:t>
            </a:r>
            <a:r>
              <a:rPr lang="es-ES" sz="1600" dirty="0" smtClean="0"/>
              <a:t>6. </a:t>
            </a:r>
            <a:r>
              <a:rPr lang="es-CO" sz="1600" dirty="0"/>
              <a:t>Representación gráfica del patrón más cercano a la imagen ensayada utilizando la distancia euclidiana y los descriptores de forma Área (Imagen izquierda) y diámetro equivalente (Imagen derecha).</a:t>
            </a:r>
            <a:endParaRPr lang="es-ES" sz="1600" dirty="0"/>
          </a:p>
        </p:txBody>
      </p:sp>
      <p:grpSp>
        <p:nvGrpSpPr>
          <p:cNvPr id="37" name="Grupo 36"/>
          <p:cNvGrpSpPr/>
          <p:nvPr/>
        </p:nvGrpSpPr>
        <p:grpSpPr>
          <a:xfrm>
            <a:off x="14729354" y="19683705"/>
            <a:ext cx="7782327" cy="2219325"/>
            <a:chOff x="14693729" y="25832432"/>
            <a:chExt cx="7782327" cy="2219325"/>
          </a:xfrm>
        </p:grpSpPr>
        <p:pic>
          <p:nvPicPr>
            <p:cNvPr id="35" name="Imagen 34"/>
            <p:cNvPicPr>
              <a:picLocks noChangeAspect="1"/>
            </p:cNvPicPr>
            <p:nvPr/>
          </p:nvPicPr>
          <p:blipFill>
            <a:blip r:embed="rId17"/>
            <a:stretch>
              <a:fillRect/>
            </a:stretch>
          </p:blipFill>
          <p:spPr>
            <a:xfrm>
              <a:off x="14693729" y="25907727"/>
              <a:ext cx="4139566" cy="2103900"/>
            </a:xfrm>
            <a:prstGeom prst="rect">
              <a:avLst/>
            </a:prstGeom>
          </p:spPr>
        </p:pic>
        <p:pic>
          <p:nvPicPr>
            <p:cNvPr id="36" name="Imagen 35"/>
            <p:cNvPicPr>
              <a:picLocks noChangeAspect="1"/>
            </p:cNvPicPr>
            <p:nvPr/>
          </p:nvPicPr>
          <p:blipFill>
            <a:blip r:embed="rId18"/>
            <a:stretch>
              <a:fillRect/>
            </a:stretch>
          </p:blipFill>
          <p:spPr>
            <a:xfrm>
              <a:off x="18894656" y="25832432"/>
              <a:ext cx="3581400" cy="2219325"/>
            </a:xfrm>
            <a:prstGeom prst="rect">
              <a:avLst/>
            </a:prstGeom>
          </p:spPr>
        </p:pic>
      </p:grpSp>
      <p:sp>
        <p:nvSpPr>
          <p:cNvPr id="62" name="CuadroTexto 61"/>
          <p:cNvSpPr txBox="1"/>
          <p:nvPr/>
        </p:nvSpPr>
        <p:spPr>
          <a:xfrm>
            <a:off x="13762732" y="22206181"/>
            <a:ext cx="9889039" cy="830997"/>
          </a:xfrm>
          <a:prstGeom prst="rect">
            <a:avLst/>
          </a:prstGeom>
          <a:noFill/>
        </p:spPr>
        <p:txBody>
          <a:bodyPr wrap="square" rtlCol="0">
            <a:spAutoFit/>
          </a:bodyPr>
          <a:lstStyle/>
          <a:p>
            <a:pPr algn="ctr"/>
            <a:r>
              <a:rPr lang="es-ES" sz="1600" dirty="0" smtClean="0"/>
              <a:t>Figura </a:t>
            </a:r>
            <a:r>
              <a:rPr lang="es-ES" sz="1600" dirty="0" smtClean="0"/>
              <a:t>7. </a:t>
            </a:r>
            <a:r>
              <a:rPr lang="es-CO" sz="1600" dirty="0"/>
              <a:t>Representación gráfica de los valores de ductilidad del acero 1020 utilizando el área como descriptor de forma(Imagen Izquierda) y </a:t>
            </a:r>
            <a:r>
              <a:rPr lang="es-CO" sz="1600" dirty="0" smtClean="0"/>
              <a:t>representación </a:t>
            </a:r>
            <a:r>
              <a:rPr lang="es-CO" sz="1600" dirty="0"/>
              <a:t>gráfica de los valores de ductilidad del acero 1020 utilizando el </a:t>
            </a:r>
            <a:r>
              <a:rPr lang="es-CO" sz="1600" dirty="0" smtClean="0"/>
              <a:t>diámetro equivalente </a:t>
            </a:r>
            <a:r>
              <a:rPr lang="es-CO" sz="1600" dirty="0"/>
              <a:t>como descriptor de </a:t>
            </a:r>
            <a:r>
              <a:rPr lang="es-CO" sz="1600" dirty="0" smtClean="0"/>
              <a:t>forma(imagen derecha).</a:t>
            </a:r>
            <a:endParaRPr lang="es-ES" sz="1600" dirty="0"/>
          </a:p>
        </p:txBody>
      </p:sp>
      <p:sp>
        <p:nvSpPr>
          <p:cNvPr id="38" name="Rectángulo 37"/>
          <p:cNvSpPr/>
          <p:nvPr/>
        </p:nvSpPr>
        <p:spPr>
          <a:xfrm>
            <a:off x="13178779" y="23056981"/>
            <a:ext cx="10728564" cy="4355038"/>
          </a:xfrm>
          <a:prstGeom prst="rect">
            <a:avLst/>
          </a:prstGeom>
        </p:spPr>
        <p:txBody>
          <a:bodyPr wrap="square">
            <a:spAutoFit/>
          </a:bodyPr>
          <a:lstStyle/>
          <a:p>
            <a:pPr lvl="0" algn="ctr">
              <a:spcAft>
                <a:spcPts val="0"/>
              </a:spcAft>
            </a:pPr>
            <a:r>
              <a:rPr lang="es-ES" sz="3000" b="1" i="1" dirty="0" smtClean="0"/>
              <a:t>Conclusiones </a:t>
            </a:r>
          </a:p>
          <a:p>
            <a:pPr lvl="0" algn="just">
              <a:spcAft>
                <a:spcPts val="0"/>
              </a:spcAft>
            </a:pPr>
            <a:r>
              <a:rPr lang="es-ES" sz="1900" dirty="0" smtClean="0"/>
              <a:t>Es </a:t>
            </a:r>
            <a:r>
              <a:rPr lang="es-ES" sz="1900" dirty="0"/>
              <a:t>posible generar procedimientos alternativos, utilizando la tecnología, con el fin de eliminar la subjetividad del experto como evaluador de las propiedades de los materiales</a:t>
            </a:r>
            <a:r>
              <a:rPr lang="es-ES" sz="1900" dirty="0" smtClean="0"/>
              <a:t>. De este modo a partir de un pre-proceso tanto de las probetas (aplicación de grafito) como de la escena (mantener condiciones de fondo, iluminación y distancias estándar en todas las pruebas, mejora sustancialmente los resultados. También, La </a:t>
            </a:r>
            <a:r>
              <a:rPr lang="es-ES" sz="1900" dirty="0"/>
              <a:t>evaluación por parte de los docentes expertos en el área de materiales fue el factor determinante para la determinación del grado de confiablidad del algoritmo ya que permitió saber con certeza cual descriptor de forma (Área o diámetro equivalente) era el idóneo para realizar este tipo de procesamiento de imágenes</a:t>
            </a:r>
            <a:r>
              <a:rPr lang="es-ES" sz="1900" dirty="0" smtClean="0"/>
              <a:t>. Por </a:t>
            </a:r>
            <a:r>
              <a:rPr lang="es-ES" sz="1900" dirty="0"/>
              <a:t>otro lado, el programa desarrollado para utilizarlo en  </a:t>
            </a:r>
            <a:r>
              <a:rPr lang="es-ES" sz="1900" dirty="0" err="1" smtClean="0"/>
              <a:t>MatLab</a:t>
            </a:r>
            <a:r>
              <a:rPr lang="es-ES" sz="1900" dirty="0"/>
              <a:t>, fue una herramienta muy efectiva para el </a:t>
            </a:r>
            <a:r>
              <a:rPr lang="es-ES" sz="1900" dirty="0" smtClean="0"/>
              <a:t>ya que presentando </a:t>
            </a:r>
            <a:r>
              <a:rPr lang="es-ES" sz="1900" dirty="0"/>
              <a:t>un porcentaje de error del 20% cuando se utiliza el área como descriptor de forma. No obstante es válido aclarar que el porcentaje de error se sustenta por la aplicación de rangos discretos que la norma ASTM E23 posee</a:t>
            </a:r>
            <a:r>
              <a:rPr lang="es-ES" sz="1900" dirty="0" smtClean="0"/>
              <a:t>. Finalmente</a:t>
            </a:r>
            <a:r>
              <a:rPr lang="es-ES" sz="1900" dirty="0"/>
              <a:t>, se desarrolló una herramienta que permite determinar el porcentaje de ductilidad y fragilidad de acuerdo a lo estipulado en la norma ASTM E23 para aceros AISI/SAE 1020 Y 304 para usos académicos. </a:t>
            </a:r>
            <a:endParaRPr lang="es-CO" sz="1900" dirty="0"/>
          </a:p>
        </p:txBody>
      </p:sp>
      <p:sp>
        <p:nvSpPr>
          <p:cNvPr id="70" name="Rectángulo 69"/>
          <p:cNvSpPr/>
          <p:nvPr/>
        </p:nvSpPr>
        <p:spPr>
          <a:xfrm>
            <a:off x="13158601" y="27462532"/>
            <a:ext cx="10748741" cy="5816977"/>
          </a:xfrm>
          <a:prstGeom prst="rect">
            <a:avLst/>
          </a:prstGeom>
        </p:spPr>
        <p:txBody>
          <a:bodyPr wrap="square">
            <a:spAutoFit/>
          </a:bodyPr>
          <a:lstStyle/>
          <a:p>
            <a:pPr algn="ctr">
              <a:spcAft>
                <a:spcPts val="0"/>
              </a:spcAft>
            </a:pPr>
            <a:r>
              <a:rPr lang="es-CO" sz="3000" b="1" i="1" dirty="0">
                <a:solidFill>
                  <a:srgbClr val="000000"/>
                </a:solidFill>
                <a:latin typeface="Times New Roman" panose="02020603050405020304" pitchFamily="18" charset="0"/>
                <a:ea typeface="Times New Roman" panose="02020603050405020304" pitchFamily="18" charset="0"/>
              </a:rPr>
              <a:t>B</a:t>
            </a:r>
            <a:r>
              <a:rPr lang="es-CO" sz="3000" b="1" i="1" dirty="0" smtClean="0">
                <a:solidFill>
                  <a:srgbClr val="000000"/>
                </a:solidFill>
                <a:latin typeface="Times New Roman" panose="02020603050405020304" pitchFamily="18" charset="0"/>
                <a:ea typeface="Times New Roman" panose="02020603050405020304" pitchFamily="18" charset="0"/>
              </a:rPr>
              <a:t>ibliografía</a:t>
            </a:r>
            <a:endParaRPr lang="es-CO" sz="3000" dirty="0">
              <a:latin typeface="Times New Roman" panose="02020603050405020304" pitchFamily="18" charset="0"/>
              <a:ea typeface="Times New Roman" panose="02020603050405020304" pitchFamily="18" charset="0"/>
            </a:endParaRPr>
          </a:p>
          <a:p>
            <a:pPr algn="ctr">
              <a:spcAft>
                <a:spcPts val="0"/>
              </a:spcAft>
            </a:pPr>
            <a:r>
              <a:rPr lang="es-ES" sz="1900" b="1" dirty="0">
                <a:solidFill>
                  <a:srgbClr val="000000"/>
                </a:solidFill>
                <a:highlight>
                  <a:srgbClr val="FFFF00"/>
                </a:highlight>
                <a:latin typeface="Times New Roman" panose="02020603050405020304" pitchFamily="18" charset="0"/>
                <a:ea typeface="Times New Roman" panose="02020603050405020304" pitchFamily="18" charset="0"/>
              </a:rPr>
              <a:t> </a:t>
            </a:r>
            <a:endParaRPr lang="es-CO" sz="1900"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es-ES" sz="1900" dirty="0" smtClean="0"/>
              <a:t>ORTEGA</a:t>
            </a:r>
            <a:r>
              <a:rPr lang="es-ES" sz="1900" dirty="0"/>
              <a:t>, Y. </a:t>
            </a:r>
            <a:r>
              <a:rPr lang="es-ES" sz="1900" dirty="0"/>
              <a:t>“Prueba de impacto ensayo </a:t>
            </a:r>
            <a:r>
              <a:rPr lang="es-ES" sz="1900" dirty="0" err="1"/>
              <a:t>Charpy</a:t>
            </a:r>
            <a:r>
              <a:rPr lang="es-ES" sz="1900" dirty="0"/>
              <a:t>” Departamento de Física de Materiales. Universidad Complutense de Madrid España.</a:t>
            </a:r>
            <a:endParaRPr lang="es-CO" sz="1900" dirty="0"/>
          </a:p>
          <a:p>
            <a:pPr marL="342900" indent="-342900" algn="just">
              <a:spcAft>
                <a:spcPts val="0"/>
              </a:spcAft>
              <a:buFont typeface="Arial" panose="020B0604020202020204" pitchFamily="34" charset="0"/>
              <a:buChar char="•"/>
            </a:pPr>
            <a:r>
              <a:rPr lang="es-ES" sz="1900" dirty="0" smtClean="0"/>
              <a:t>http</a:t>
            </a:r>
            <a:r>
              <a:rPr lang="es-ES" sz="1900" dirty="0"/>
              <a:t>://www.sye.com.es/pdf_informacion/SYE_indust_02.pdf. Consultado en septiembre 10 del 2014</a:t>
            </a:r>
            <a:r>
              <a:rPr lang="es-ES" sz="1900" dirty="0" smtClean="0"/>
              <a:t>.</a:t>
            </a:r>
          </a:p>
          <a:p>
            <a:pPr marL="342900" indent="-342900" algn="just">
              <a:spcAft>
                <a:spcPts val="0"/>
              </a:spcAft>
              <a:buFont typeface="Arial" panose="020B0604020202020204" pitchFamily="34" charset="0"/>
              <a:buChar char="•"/>
            </a:pPr>
            <a:r>
              <a:rPr lang="es-ES" sz="1900" dirty="0" smtClean="0"/>
              <a:t>VELOSA </a:t>
            </a:r>
            <a:r>
              <a:rPr lang="es-ES" sz="1900" dirty="0"/>
              <a:t>PACHECO, </a:t>
            </a:r>
            <a:r>
              <a:rPr lang="es-ES" sz="1900" dirty="0" err="1"/>
              <a:t>Aldrin</a:t>
            </a:r>
            <a:r>
              <a:rPr lang="es-ES" sz="1900" dirty="0"/>
              <a:t> Belisario. “Fundamentos teóricos laboratorio de resistencia de materiales”. Unidades Tecnológicas de Santander, Bucaramanga. Pág. </a:t>
            </a:r>
            <a:r>
              <a:rPr lang="es-ES" sz="1900" dirty="0"/>
              <a:t>17 </a:t>
            </a:r>
            <a:endParaRPr lang="es-CO" sz="1900" dirty="0" smtClean="0"/>
          </a:p>
          <a:p>
            <a:pPr marL="342900" indent="-342900" algn="just">
              <a:spcAft>
                <a:spcPts val="0"/>
              </a:spcAft>
              <a:buFont typeface="Arial" panose="020B0604020202020204" pitchFamily="34" charset="0"/>
              <a:buChar char="•"/>
            </a:pPr>
            <a:r>
              <a:rPr lang="es-ES" sz="1900" dirty="0" smtClean="0"/>
              <a:t>HOLT, John M. “</a:t>
            </a:r>
            <a:r>
              <a:rPr lang="es-ES" sz="1900" dirty="0" err="1" smtClean="0"/>
              <a:t>Charpy</a:t>
            </a:r>
            <a:r>
              <a:rPr lang="es-ES" sz="1900" dirty="0" smtClean="0"/>
              <a:t> </a:t>
            </a:r>
            <a:r>
              <a:rPr lang="es-ES" sz="1900" dirty="0" err="1" smtClean="0"/>
              <a:t>Impact</a:t>
            </a:r>
            <a:r>
              <a:rPr lang="es-ES" sz="1900" dirty="0" smtClean="0"/>
              <a:t> Test: </a:t>
            </a:r>
            <a:r>
              <a:rPr lang="es-ES" sz="1900" dirty="0" err="1" smtClean="0"/>
              <a:t>Factors</a:t>
            </a:r>
            <a:r>
              <a:rPr lang="es-ES" sz="1900" dirty="0" smtClean="0"/>
              <a:t> and </a:t>
            </a:r>
            <a:r>
              <a:rPr lang="es-ES" sz="1900" dirty="0" err="1" smtClean="0"/>
              <a:t>Variables”ASTM</a:t>
            </a:r>
            <a:r>
              <a:rPr lang="es-ES" sz="1900" dirty="0" smtClean="0"/>
              <a:t> International, 1990</a:t>
            </a:r>
            <a:endParaRPr lang="es-CO" sz="1900" dirty="0" smtClean="0"/>
          </a:p>
          <a:p>
            <a:pPr marL="342900" indent="-342900" algn="just">
              <a:spcAft>
                <a:spcPts val="0"/>
              </a:spcAft>
              <a:buFont typeface="Arial" panose="020B0604020202020204" pitchFamily="34" charset="0"/>
              <a:buChar char="•"/>
            </a:pPr>
            <a:r>
              <a:rPr lang="es-ES" sz="1900" dirty="0" smtClean="0"/>
              <a:t>http</a:t>
            </a:r>
            <a:r>
              <a:rPr lang="es-ES" sz="1900" dirty="0"/>
              <a:t>://</a:t>
            </a:r>
            <a:r>
              <a:rPr lang="es-ES" sz="1900" dirty="0" smtClean="0"/>
              <a:t>www.steeluniversity.org/content/html/spa/default.asp?catid=151&amp;pageid=2081271949</a:t>
            </a:r>
          </a:p>
          <a:p>
            <a:pPr marL="342900" indent="-342900" algn="just">
              <a:spcAft>
                <a:spcPts val="0"/>
              </a:spcAft>
              <a:buFont typeface="Arial" panose="020B0604020202020204" pitchFamily="34" charset="0"/>
              <a:buChar char="•"/>
            </a:pPr>
            <a:r>
              <a:rPr lang="es-ES" sz="1900" dirty="0" smtClean="0"/>
              <a:t>Universidad </a:t>
            </a:r>
            <a:r>
              <a:rPr lang="es-ES" sz="1900" dirty="0"/>
              <a:t>distrital laboratorio de mecánica. </a:t>
            </a:r>
            <a:r>
              <a:rPr lang="es-ES" sz="1900" dirty="0"/>
              <a:t>Disponible en:</a:t>
            </a:r>
            <a:endParaRPr lang="es-CO" sz="1900" dirty="0"/>
          </a:p>
          <a:p>
            <a:pPr marL="342900" indent="-342900" algn="just">
              <a:spcAft>
                <a:spcPts val="0"/>
              </a:spcAft>
              <a:buFont typeface="Arial" panose="020B0604020202020204" pitchFamily="34" charset="0"/>
              <a:buChar char="•"/>
            </a:pPr>
            <a:r>
              <a:rPr lang="es-ES" sz="1900" dirty="0"/>
              <a:t>http://</a:t>
            </a:r>
            <a:r>
              <a:rPr lang="es-ES" sz="1900" dirty="0" smtClean="0"/>
              <a:t>www.udistrital.edu.co:8080/en/web/laboratorio-mecanica/pendulo-de-impacto</a:t>
            </a:r>
            <a:endParaRPr lang="es-CO" sz="1900" dirty="0" smtClean="0"/>
          </a:p>
          <a:p>
            <a:pPr marL="342900" indent="-342900" algn="just">
              <a:spcAft>
                <a:spcPts val="0"/>
              </a:spcAft>
              <a:buFont typeface="Arial" panose="020B0604020202020204" pitchFamily="34" charset="0"/>
              <a:buChar char="•"/>
            </a:pPr>
            <a:r>
              <a:rPr lang="es-ES" sz="1900" dirty="0" smtClean="0"/>
              <a:t>http://www.zwick.es/es/aplicaciones/plasticos/termoplasticos-compuestos-de-moldeo/ensayo-de-impacto.html. Consultado en Septiembre 10 del 2014  </a:t>
            </a:r>
            <a:endParaRPr lang="es-CO" sz="1900" dirty="0" smtClean="0"/>
          </a:p>
          <a:p>
            <a:pPr marL="342900" indent="-342900" algn="just">
              <a:spcAft>
                <a:spcPts val="0"/>
              </a:spcAft>
              <a:buFont typeface="Arial" panose="020B0604020202020204" pitchFamily="34" charset="0"/>
              <a:buChar char="•"/>
            </a:pPr>
            <a:r>
              <a:rPr lang="en-US" sz="1900" dirty="0" smtClean="0"/>
              <a:t>RUBIO</a:t>
            </a:r>
            <a:r>
              <a:rPr lang="en-US" sz="1900" dirty="0"/>
              <a:t>, C. </a:t>
            </a:r>
            <a:r>
              <a:rPr lang="en-US" sz="1900" dirty="0"/>
              <a:t>“Dynamic fracture toughness of pre-fatigued materials” International Journal of Fatigue. 2008, Vol. 30, Pag.1056-1064. </a:t>
            </a:r>
            <a:endParaRPr lang="es-CO" sz="1900" dirty="0"/>
          </a:p>
          <a:p>
            <a:pPr marL="342900" indent="-342900" algn="just">
              <a:spcAft>
                <a:spcPts val="0"/>
              </a:spcAft>
              <a:buFont typeface="Arial" panose="020B0604020202020204" pitchFamily="34" charset="0"/>
              <a:buChar char="•"/>
            </a:pPr>
            <a:r>
              <a:rPr lang="en-US" sz="1900" dirty="0" smtClean="0"/>
              <a:t>GONZÁLEZ </a:t>
            </a:r>
            <a:r>
              <a:rPr lang="en-US" sz="1900" dirty="0"/>
              <a:t>RC, Woods RE 1996. </a:t>
            </a:r>
            <a:r>
              <a:rPr lang="en-US" sz="1900" dirty="0" err="1"/>
              <a:t>Tratamiento</a:t>
            </a:r>
            <a:r>
              <a:rPr lang="en-US" sz="1900" dirty="0"/>
              <a:t> digital de </a:t>
            </a:r>
            <a:r>
              <a:rPr lang="en-US" sz="1900" dirty="0" err="1"/>
              <a:t>imágenes</a:t>
            </a:r>
            <a:r>
              <a:rPr lang="en-US" sz="1900" dirty="0"/>
              <a:t>, Addison-Wesley Publishing Co, Reading, Washington</a:t>
            </a:r>
            <a:endParaRPr lang="es-CO" sz="1900" dirty="0"/>
          </a:p>
          <a:p>
            <a:pPr marL="342900" indent="-342900" algn="just">
              <a:spcAft>
                <a:spcPts val="0"/>
              </a:spcAft>
              <a:buFont typeface="Arial" panose="020B0604020202020204" pitchFamily="34" charset="0"/>
              <a:buChar char="•"/>
            </a:pPr>
            <a:r>
              <a:rPr lang="en-US" sz="1900" dirty="0" smtClean="0"/>
              <a:t>ASTM </a:t>
            </a:r>
            <a:r>
              <a:rPr lang="en-US" sz="1900" dirty="0"/>
              <a:t>E23. </a:t>
            </a:r>
            <a:r>
              <a:rPr lang="en-US" sz="1900" dirty="0"/>
              <a:t>Standard Test Methods For Notched Bar Impacted Testing of Metallic Materials, 2007. </a:t>
            </a:r>
            <a:endParaRPr lang="es-CO" sz="1900" dirty="0"/>
          </a:p>
          <a:p>
            <a:pPr marL="342900" indent="-342900" algn="just">
              <a:spcAft>
                <a:spcPts val="0"/>
              </a:spcAft>
              <a:buFont typeface="Arial" panose="020B0604020202020204" pitchFamily="34" charset="0"/>
              <a:buChar char="•"/>
            </a:pPr>
            <a:r>
              <a:rPr lang="en-US" sz="1900" dirty="0" smtClean="0"/>
              <a:t>API </a:t>
            </a:r>
            <a:r>
              <a:rPr lang="en-US" sz="1900" dirty="0"/>
              <a:t>579/ASME FFS-1. </a:t>
            </a:r>
            <a:r>
              <a:rPr lang="en-US" sz="1900" dirty="0"/>
              <a:t>Fitness-for-Service,2007.  </a:t>
            </a:r>
            <a:endParaRPr lang="es-CO" sz="1900" dirty="0"/>
          </a:p>
        </p:txBody>
      </p:sp>
    </p:spTree>
    <p:extLst>
      <p:ext uri="{BB962C8B-B14F-4D97-AF65-F5344CB8AC3E}">
        <p14:creationId xmlns:p14="http://schemas.microsoft.com/office/powerpoint/2010/main" val="119461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07D3CAAA0841A4BBA12E828F65BF026" ma:contentTypeVersion="8" ma:contentTypeDescription="Crear nuevo documento." ma:contentTypeScope="" ma:versionID="236fcdc882d4f9b9063653f851534844">
  <xsd:schema xmlns:xsd="http://www.w3.org/2001/XMLSchema" xmlns:xs="http://www.w3.org/2001/XMLSchema" xmlns:p="http://schemas.microsoft.com/office/2006/metadata/properties" xmlns:ns2="773b7f24-9339-4348-8409-bfd55c94a743" xmlns:ns3="825eee5a-2ba0-4e5f-976a-2379241c4cee" targetNamespace="http://schemas.microsoft.com/office/2006/metadata/properties" ma:root="true" ma:fieldsID="8870e86ccb1540dd6e99f30b3380d9e9" ns2:_="" ns3:_="">
    <xsd:import namespace="773b7f24-9339-4348-8409-bfd55c94a743"/>
    <xsd:import namespace="825eee5a-2ba0-4e5f-976a-2379241c4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b7f24-9339-4348-8409-bfd55c94a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ee5a-2ba0-4e5f-976a-2379241c4cee"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1FCDFF-A1D0-4B02-A36A-C7A5859B8350}"/>
</file>

<file path=customXml/itemProps2.xml><?xml version="1.0" encoding="utf-8"?>
<ds:datastoreItem xmlns:ds="http://schemas.openxmlformats.org/officeDocument/2006/customXml" ds:itemID="{E2998E5E-B6B9-484A-BFD3-36466F28F0F8}"/>
</file>

<file path=customXml/itemProps3.xml><?xml version="1.0" encoding="utf-8"?>
<ds:datastoreItem xmlns:ds="http://schemas.openxmlformats.org/officeDocument/2006/customXml" ds:itemID="{ACF57126-8158-4AE8-9FCC-9AFAD0F83029}"/>
</file>

<file path=docProps/app.xml><?xml version="1.0" encoding="utf-8"?>
<Properties xmlns="http://schemas.openxmlformats.org/officeDocument/2006/extended-properties" xmlns:vt="http://schemas.openxmlformats.org/officeDocument/2006/docPropsVTypes">
  <TotalTime>951</TotalTime>
  <Words>1213</Words>
  <Application>Microsoft Office PowerPoint</Application>
  <PresentationFormat>Personalizado</PresentationFormat>
  <Paragraphs>74</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Times New Roman</vt:lpstr>
      <vt:lpstr>Tema de Office</vt:lpstr>
      <vt:lpstr>Presentación de PowerPoint</vt:lpstr>
    </vt:vector>
  </TitlesOfParts>
  <Company>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 CP</dc:creator>
  <cp:lastModifiedBy>usuario</cp:lastModifiedBy>
  <cp:revision>85</cp:revision>
  <dcterms:created xsi:type="dcterms:W3CDTF">2015-10-27T22:04:38Z</dcterms:created>
  <dcterms:modified xsi:type="dcterms:W3CDTF">2017-05-11T04:49:44Z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0x010100807D3CAAA0841A4BBA12E828F65BF026</vt:lpwstr>
  </property>
</Properties>
</file>